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71" r:id="rId7"/>
    <p:sldId id="272" r:id="rId8"/>
    <p:sldId id="273"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82"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539F2FE-C69C-4DA9-A2FE-373C8C84EBE7}" type="datetimeFigureOut">
              <a:rPr lang="en-IN" smtClean="0"/>
              <a:t>11-06-2024</a:t>
            </a:fld>
            <a:endParaRPr lang="en-I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AE10BF8-81C6-425C-AF72-49D1E513DFBA}"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1481330"/>
            <a:ext cx="109728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39F2FE-C69C-4DA9-A2FE-373C8C84EBE7}" type="datetimeFigureOut">
              <a:rPr lang="en-IN" smtClean="0"/>
              <a:t>11-06-2024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AE10BF8-81C6-425C-AF72-49D1E513DFBA}"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41"/>
            <a:ext cx="84328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39F2FE-C69C-4DA9-A2FE-373C8C84EBE7}" type="datetimeFigureOut">
              <a:rPr lang="en-IN" smtClean="0"/>
              <a:t>11-06-2024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AE10BF8-81C6-425C-AF72-49D1E513DFBA}" type="slidenum">
              <a:rPr lang="en-IN" smtClean="0"/>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39F2FE-C69C-4DA9-A2FE-373C8C84EBE7}" type="datetimeFigureOut">
              <a:rPr lang="en-IN" smtClean="0"/>
              <a:t>11-06-2024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AE10BF8-81C6-425C-AF72-49D1E513DFBA}" type="slidenum">
              <a:rPr lang="en-IN" smtClean="0"/>
              <a:t>‹#›</a:t>
            </a:fld>
            <a:endParaRPr lang="en-IN"/>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539F2FE-C69C-4DA9-A2FE-373C8C84EBE7}" type="datetimeFigureOut">
              <a:rPr lang="en-IN" smtClean="0"/>
              <a:t>11-06-2024</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7AE10BF8-81C6-425C-AF72-49D1E513DFBA}" type="slidenum">
              <a:rPr lang="en-IN" smtClean="0"/>
              <a:t>‹#›</a:t>
            </a:fld>
            <a:endParaRPr lang="en-IN"/>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39F2FE-C69C-4DA9-A2FE-373C8C84EBE7}" type="datetimeFigureOut">
              <a:rPr lang="en-IN" smtClean="0"/>
              <a:t>11-06-2024</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7AE10BF8-81C6-425C-AF72-49D1E513DFBA}" type="slidenum">
              <a:rPr lang="en-IN" smtClean="0"/>
              <a:t>‹#›</a:t>
            </a:fld>
            <a:endParaRPr lang="en-IN"/>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539F2FE-C69C-4DA9-A2FE-373C8C84EBE7}" type="datetimeFigureOut">
              <a:rPr lang="en-IN" smtClean="0"/>
              <a:t>11-06-2024</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7AE10BF8-81C6-425C-AF72-49D1E513DFBA}"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6539F2FE-C69C-4DA9-A2FE-373C8C84EBE7}" type="datetimeFigureOut">
              <a:rPr lang="en-IN" smtClean="0"/>
              <a:t>11-06-2024</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7AE10BF8-81C6-425C-AF72-49D1E513DFBA}" type="slidenum">
              <a:rPr lang="en-IN" smtClean="0"/>
              <a:t>‹#›</a:t>
            </a:fld>
            <a:endParaRPr lang="en-IN"/>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6539F2FE-C69C-4DA9-A2FE-373C8C84EBE7}" type="datetimeFigureOut">
              <a:rPr lang="en-IN" smtClean="0"/>
              <a:t>11-06-2024</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7AE10BF8-81C6-425C-AF72-49D1E513DFBA}"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extLst/>
          </a:lstStyle>
          <a:p>
            <a:fld id="{6539F2FE-C69C-4DA9-A2FE-373C8C84EBE7}" type="datetimeFigureOut">
              <a:rPr lang="en-IN" smtClean="0"/>
              <a:t>11-06-2024</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7AE10BF8-81C6-425C-AF72-49D1E513DFBA}"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6539F2FE-C69C-4DA9-A2FE-373C8C84EBE7}" type="datetimeFigureOut">
              <a:rPr lang="en-IN" smtClean="0"/>
              <a:t>11-06-2024</a:t>
            </a:fld>
            <a:endParaRPr lang="en-IN"/>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AE10BF8-81C6-425C-AF72-49D1E513DFBA}" type="slidenum">
              <a:rPr lang="en-IN" smtClean="0"/>
              <a:t>‹#›</a:t>
            </a:fld>
            <a:endParaRPr lang="en-IN"/>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6539F2FE-C69C-4DA9-A2FE-373C8C84EBE7}" type="datetimeFigureOut">
              <a:rPr lang="en-IN" smtClean="0"/>
              <a:t>11-06-2024</a:t>
            </a:fld>
            <a:endParaRPr lang="en-IN"/>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IN"/>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7AE10BF8-81C6-425C-AF72-49D1E513DFBA}"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A66779-D5C9-3C44-6941-6B3A83965AB2}"/>
              </a:ext>
            </a:extLst>
          </p:cNvPr>
          <p:cNvSpPr>
            <a:spLocks noGrp="1"/>
          </p:cNvSpPr>
          <p:nvPr>
            <p:ph type="ctrTitle"/>
          </p:nvPr>
        </p:nvSpPr>
        <p:spPr/>
        <p:txBody>
          <a:bodyPr>
            <a:normAutofit fontScale="90000"/>
          </a:bodyPr>
          <a:lstStyle/>
          <a:p>
            <a:pPr algn="ctr">
              <a:lnSpc>
                <a:spcPct val="107000"/>
              </a:lnSpc>
              <a:spcAft>
                <a:spcPts val="800"/>
              </a:spcAft>
            </a:pPr>
            <a:r>
              <a:rPr lang="en-US" sz="3600" b="1" kern="100" dirty="0">
                <a:solidFill>
                  <a:schemeClr val="tx1"/>
                </a:solidFill>
                <a:effectLst/>
                <a:latin typeface="Algerian" pitchFamily="82" charset="0"/>
                <a:ea typeface="Calibri" panose="020F0502020204030204" pitchFamily="34" charset="0"/>
                <a:cs typeface="Times New Roman" panose="02020603050405020304" pitchFamily="18" charset="0"/>
              </a:rPr>
              <a:t>IT Enabled Medical Sales Representative</a:t>
            </a:r>
            <a:r>
              <a:rPr lang="en-IN" sz="2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IN" sz="2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2800" b="1"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t>
            </a:r>
            <a:r>
              <a:rPr lang="en-IN" sz="2800" kern="100" dirty="0" smtClean="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IN" sz="2800" kern="100" dirty="0" smtClean="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2800" b="1" kern="100" dirty="0" smtClean="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Module </a:t>
            </a:r>
            <a:r>
              <a:rPr lang="en-US" sz="2800" b="1"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a:t>
            </a:r>
            <a:r>
              <a:rPr lang="en-IN" sz="2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IN" sz="2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2800" kern="100" dirty="0" smtClean="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Course Code:-MSR3021</a:t>
            </a:r>
            <a:r>
              <a:rPr lang="en-US" sz="2800" b="1"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US" sz="2800" b="1"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br>
            <a:r>
              <a:rPr lang="en-US" sz="2800" b="1"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TOPIC:-</a:t>
            </a:r>
            <a:r>
              <a:rPr lang="en-IN" sz="2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t/>
            </a:r>
            <a:br>
              <a:rPr lang="en-IN" sz="2800" kern="1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rPr>
            </a:br>
            <a:endParaRPr lang="en-IN" sz="2800" dirty="0">
              <a:solidFill>
                <a:schemeClr val="accent1">
                  <a:lumMod val="50000"/>
                </a:schemeClr>
              </a:solidFill>
            </a:endParaRPr>
          </a:p>
        </p:txBody>
      </p:sp>
      <p:sp>
        <p:nvSpPr>
          <p:cNvPr id="3" name="Subtitle 2">
            <a:extLst>
              <a:ext uri="{FF2B5EF4-FFF2-40B4-BE49-F238E27FC236}">
                <a16:creationId xmlns:a16="http://schemas.microsoft.com/office/drawing/2014/main" xmlns="" id="{70AFAE23-B233-9C5F-68E8-024B53BE6A2E}"/>
              </a:ext>
            </a:extLst>
          </p:cNvPr>
          <p:cNvSpPr>
            <a:spLocks noGrp="1"/>
          </p:cNvSpPr>
          <p:nvPr>
            <p:ph type="subTitle" idx="1"/>
          </p:nvPr>
        </p:nvSpPr>
        <p:spPr>
          <a:xfrm>
            <a:off x="492373" y="3602038"/>
            <a:ext cx="11310425" cy="2918032"/>
          </a:xfrm>
        </p:spPr>
        <p:txBody>
          <a:bodyPr>
            <a:normAutofit/>
          </a:bodyPr>
          <a:lstStyle/>
          <a:p>
            <a:r>
              <a:rPr lang="en-US" sz="3200" b="1" kern="100" dirty="0" smtClean="0">
                <a:solidFill>
                  <a:srgbClr val="C00000"/>
                </a:solidFill>
                <a:latin typeface="Algerian" panose="04020705040A02060702" pitchFamily="82" charset="0"/>
                <a:ea typeface="Calibri" panose="020F0502020204030204" pitchFamily="34" charset="0"/>
                <a:cs typeface="Times New Roman" panose="02020603050405020304" pitchFamily="18" charset="0"/>
              </a:rPr>
              <a:t>Understanding the ROLE of </a:t>
            </a:r>
            <a:r>
              <a:rPr lang="en-US" sz="3200" b="1" kern="100" dirty="0" err="1" smtClean="0">
                <a:solidFill>
                  <a:srgbClr val="C00000"/>
                </a:solidFill>
                <a:latin typeface="Algerian" panose="04020705040A02060702" pitchFamily="82" charset="0"/>
                <a:ea typeface="Calibri" panose="020F0502020204030204" pitchFamily="34" charset="0"/>
                <a:cs typeface="Times New Roman" panose="02020603050405020304" pitchFamily="18" charset="0"/>
              </a:rPr>
              <a:t>msr</a:t>
            </a:r>
            <a:r>
              <a:rPr lang="en-US" sz="3200" b="1" kern="100" dirty="0" smtClean="0">
                <a:solidFill>
                  <a:srgbClr val="C00000"/>
                </a:solidFill>
                <a:latin typeface="Algerian" panose="04020705040A02060702" pitchFamily="82" charset="0"/>
                <a:ea typeface="Calibri" panose="020F0502020204030204" pitchFamily="34" charset="0"/>
                <a:cs typeface="Times New Roman" panose="02020603050405020304" pitchFamily="18" charset="0"/>
              </a:rPr>
              <a:t> and regulations for medical sales representative</a:t>
            </a:r>
          </a:p>
          <a:p>
            <a:r>
              <a:rPr lang="en-US" sz="3200" b="1" kern="100" dirty="0" smtClean="0">
                <a:solidFill>
                  <a:srgbClr val="C00000"/>
                </a:solidFill>
                <a:effectLst/>
                <a:latin typeface="Algerian" panose="04020705040A02060702" pitchFamily="82" charset="0"/>
                <a:ea typeface="Calibri" panose="020F0502020204030204" pitchFamily="34" charset="0"/>
                <a:cs typeface="Times New Roman" panose="02020603050405020304" pitchFamily="18" charset="0"/>
              </a:rPr>
              <a:t> </a:t>
            </a:r>
            <a:r>
              <a:rPr lang="en-US" sz="3200" b="1" kern="100" dirty="0" smtClean="0">
                <a:solidFill>
                  <a:srgbClr val="C00000"/>
                </a:solidFill>
                <a:effectLst/>
                <a:latin typeface="Algerian" panose="04020705040A02060702" pitchFamily="82" charset="0"/>
                <a:ea typeface="Calibri" panose="020F0502020204030204" pitchFamily="34" charset="0"/>
                <a:cs typeface="Times New Roman" panose="02020603050405020304" pitchFamily="18" charset="0"/>
              </a:rPr>
              <a:t>soft communication skill</a:t>
            </a:r>
            <a:endParaRPr lang="en-IN" sz="3200" kern="100" dirty="0">
              <a:solidFill>
                <a:srgbClr val="C00000"/>
              </a:solidFill>
              <a:effectLst/>
              <a:latin typeface="Algerian" panose="04020705040A02060702" pitchFamily="82" charset="0"/>
              <a:ea typeface="Calibri" panose="020F0502020204030204" pitchFamily="34" charset="0"/>
              <a:cs typeface="Times New Roman" panose="02020603050405020304" pitchFamily="18" charset="0"/>
            </a:endParaRPr>
          </a:p>
          <a:p>
            <a:endParaRPr lang="en-IN" dirty="0">
              <a:solidFill>
                <a:srgbClr val="C00000"/>
              </a:solidFill>
            </a:endParaRPr>
          </a:p>
        </p:txBody>
      </p:sp>
    </p:spTree>
    <p:extLst>
      <p:ext uri="{BB962C8B-B14F-4D97-AF65-F5344CB8AC3E}">
        <p14:creationId xmlns:p14="http://schemas.microsoft.com/office/powerpoint/2010/main" val="25191446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sz="half" idx="1"/>
          </p:nvPr>
        </p:nvSpPr>
        <p:spPr/>
        <p:txBody>
          <a:bodyPr>
            <a:normAutofit fontScale="70000" lnSpcReduction="20000"/>
          </a:bodyPr>
          <a:lstStyle/>
          <a:p>
            <a:pPr lvl="0">
              <a:buFont typeface="Wingdings" pitchFamily="2" charset="2"/>
              <a:buChar char="v"/>
            </a:pPr>
            <a:endParaRPr lang="en-IN" sz="3200" dirty="0" smtClean="0">
              <a:latin typeface="Cambria" pitchFamily="18" charset="0"/>
              <a:ea typeface="Cambria" pitchFamily="18" charset="0"/>
            </a:endParaRPr>
          </a:p>
          <a:p>
            <a:pPr lvl="0">
              <a:buFont typeface="Wingdings" pitchFamily="2" charset="2"/>
              <a:buChar char="v"/>
            </a:pPr>
            <a:endParaRPr lang="en-IN" sz="3200" dirty="0">
              <a:latin typeface="Cambria" pitchFamily="18" charset="0"/>
              <a:ea typeface="Cambria" pitchFamily="18" charset="0"/>
            </a:endParaRPr>
          </a:p>
          <a:p>
            <a:pPr lvl="0">
              <a:buFont typeface="Wingdings" pitchFamily="2" charset="2"/>
              <a:buChar char="v"/>
            </a:pPr>
            <a:r>
              <a:rPr lang="en-IN" sz="3200" dirty="0" smtClean="0">
                <a:latin typeface="Cambria" pitchFamily="18" charset="0"/>
                <a:ea typeface="Cambria" pitchFamily="18" charset="0"/>
              </a:rPr>
              <a:t>Pharmaceutical </a:t>
            </a:r>
            <a:r>
              <a:rPr lang="en-IN" sz="3200" dirty="0">
                <a:latin typeface="Cambria" pitchFamily="18" charset="0"/>
                <a:ea typeface="Cambria" pitchFamily="18" charset="0"/>
              </a:rPr>
              <a:t>selling is different.....entirely different from the usual "selling</a:t>
            </a:r>
            <a:r>
              <a:rPr lang="en-IN" sz="3200" dirty="0" smtClean="0">
                <a:latin typeface="Cambria" pitchFamily="18" charset="0"/>
                <a:ea typeface="Cambria" pitchFamily="18" charset="0"/>
              </a:rPr>
              <a:t>.“</a:t>
            </a:r>
          </a:p>
          <a:p>
            <a:pPr lvl="0">
              <a:buFont typeface="Wingdings" pitchFamily="2" charset="2"/>
              <a:buChar char="v"/>
            </a:pPr>
            <a:endParaRPr lang="en-IN" sz="3200" dirty="0">
              <a:latin typeface="Cambria" pitchFamily="18" charset="0"/>
              <a:ea typeface="Cambria" pitchFamily="18" charset="0"/>
            </a:endParaRPr>
          </a:p>
          <a:p>
            <a:pPr marL="109728" lvl="0" indent="0">
              <a:buNone/>
            </a:pPr>
            <a:r>
              <a:rPr lang="en-IN" sz="3200" dirty="0" smtClean="0">
                <a:latin typeface="Cambria" pitchFamily="18" charset="0"/>
                <a:ea typeface="Cambria" pitchFamily="18" charset="0"/>
              </a:rPr>
              <a:t> </a:t>
            </a:r>
            <a:endParaRPr lang="en-IN" sz="3200" dirty="0">
              <a:latin typeface="Cambria" pitchFamily="18" charset="0"/>
              <a:ea typeface="Cambria" pitchFamily="18" charset="0"/>
            </a:endParaRPr>
          </a:p>
          <a:p>
            <a:pPr lvl="0">
              <a:buFont typeface="Wingdings" pitchFamily="2" charset="2"/>
              <a:buChar char="v"/>
            </a:pPr>
            <a:r>
              <a:rPr lang="en-IN" sz="3200" dirty="0">
                <a:latin typeface="Cambria" pitchFamily="18" charset="0"/>
                <a:ea typeface="Cambria" pitchFamily="18" charset="0"/>
              </a:rPr>
              <a:t>The primary difference is that the person who is in fact paying for the drugs is not the decision-maker. </a:t>
            </a:r>
          </a:p>
          <a:p>
            <a:endParaRPr lang="en-IN" dirty="0"/>
          </a:p>
        </p:txBody>
      </p:sp>
      <p:sp>
        <p:nvSpPr>
          <p:cNvPr id="8" name="Content Placeholder 7"/>
          <p:cNvSpPr>
            <a:spLocks noGrp="1"/>
          </p:cNvSpPr>
          <p:nvPr>
            <p:ph sz="half" idx="2"/>
          </p:nvPr>
        </p:nvSpPr>
        <p:spPr/>
        <p:txBody>
          <a:bodyPr>
            <a:normAutofit fontScale="70000" lnSpcReduction="20000"/>
          </a:bodyPr>
          <a:lstStyle/>
          <a:p>
            <a:pPr>
              <a:buFont typeface="Wingdings" pitchFamily="2" charset="2"/>
              <a:buChar char="v"/>
            </a:pPr>
            <a:endParaRPr lang="en-IN" sz="2400" dirty="0" smtClean="0"/>
          </a:p>
          <a:p>
            <a:pPr lvl="0">
              <a:buFont typeface="Wingdings" pitchFamily="2" charset="2"/>
              <a:buChar char="v"/>
            </a:pPr>
            <a:r>
              <a:rPr lang="en-IN" dirty="0">
                <a:latin typeface="Cambria" pitchFamily="18" charset="0"/>
                <a:ea typeface="Cambria" pitchFamily="18" charset="0"/>
              </a:rPr>
              <a:t>The decision making authority is someone else... the doctor. The patient or the end user, in turn is the doctor's customer. </a:t>
            </a:r>
            <a:endParaRPr lang="en-IN" dirty="0" smtClean="0">
              <a:latin typeface="Cambria" pitchFamily="18" charset="0"/>
              <a:ea typeface="Cambria" pitchFamily="18" charset="0"/>
            </a:endParaRPr>
          </a:p>
          <a:p>
            <a:pPr lvl="0">
              <a:buFont typeface="Wingdings" pitchFamily="2" charset="2"/>
              <a:buChar char="v"/>
            </a:pPr>
            <a:endParaRPr lang="en-IN" dirty="0">
              <a:latin typeface="Cambria" pitchFamily="18" charset="0"/>
              <a:ea typeface="Cambria" pitchFamily="18" charset="0"/>
            </a:endParaRPr>
          </a:p>
          <a:p>
            <a:pPr lvl="0">
              <a:buFont typeface="Wingdings" pitchFamily="2" charset="2"/>
              <a:buChar char="v"/>
            </a:pPr>
            <a:r>
              <a:rPr lang="en-IN" dirty="0">
                <a:latin typeface="Cambria" pitchFamily="18" charset="0"/>
                <a:ea typeface="Cambria" pitchFamily="18" charset="0"/>
              </a:rPr>
              <a:t>So basically two customers need to be satisfied, the doctor as well as the patient. </a:t>
            </a:r>
            <a:endParaRPr lang="en-IN" dirty="0" smtClean="0">
              <a:latin typeface="Cambria" pitchFamily="18" charset="0"/>
              <a:ea typeface="Cambria" pitchFamily="18" charset="0"/>
            </a:endParaRPr>
          </a:p>
          <a:p>
            <a:pPr lvl="0">
              <a:buFont typeface="Wingdings" pitchFamily="2" charset="2"/>
              <a:buChar char="v"/>
            </a:pPr>
            <a:endParaRPr lang="en-IN" dirty="0">
              <a:latin typeface="Cambria" pitchFamily="18" charset="0"/>
              <a:ea typeface="Cambria" pitchFamily="18" charset="0"/>
            </a:endParaRPr>
          </a:p>
          <a:p>
            <a:pPr lvl="0">
              <a:buFont typeface="Wingdings" pitchFamily="2" charset="2"/>
              <a:buChar char="v"/>
            </a:pPr>
            <a:r>
              <a:rPr lang="en-IN" dirty="0">
                <a:latin typeface="Cambria" pitchFamily="18" charset="0"/>
                <a:ea typeface="Cambria" pitchFamily="18" charset="0"/>
              </a:rPr>
              <a:t>The job of a pharmaceutical salesperson is also very interesting in the sense that he has nothing to "sell" to his customer on the spot, nor can he deliver a live demonstration. He has to sell the concept, the research, the features and benefits and the scientific knowledge, a job much more difficult than is perceived.</a:t>
            </a:r>
          </a:p>
          <a:p>
            <a:pPr marL="109728" indent="0">
              <a:buNone/>
            </a:pPr>
            <a:endParaRPr lang="en-IN" dirty="0"/>
          </a:p>
        </p:txBody>
      </p:sp>
      <p:sp>
        <p:nvSpPr>
          <p:cNvPr id="2" name="Title 1">
            <a:extLst>
              <a:ext uri="{FF2B5EF4-FFF2-40B4-BE49-F238E27FC236}">
                <a16:creationId xmlns:a16="http://schemas.microsoft.com/office/drawing/2014/main" xmlns="" id="{9B1D167C-41D4-E5F1-B193-B79C1A0AC34D}"/>
              </a:ext>
            </a:extLst>
          </p:cNvPr>
          <p:cNvSpPr>
            <a:spLocks noGrp="1"/>
          </p:cNvSpPr>
          <p:nvPr>
            <p:ph type="title"/>
          </p:nvPr>
        </p:nvSpPr>
        <p:spPr>
          <a:xfrm>
            <a:off x="609600" y="274638"/>
            <a:ext cx="10972800" cy="3525466"/>
          </a:xfrm>
        </p:spPr>
        <p:txBody>
          <a:bodyPr>
            <a:normAutofit fontScale="90000"/>
          </a:bodyPr>
          <a:lstStyle/>
          <a:p>
            <a:pPr algn="ctr"/>
            <a:r>
              <a:rPr lang="en-US" sz="4400" i="1" dirty="0" smtClean="0">
                <a:solidFill>
                  <a:srgbClr val="C00000"/>
                </a:solidFill>
                <a:effectLst/>
                <a:latin typeface="Algerian" pitchFamily="82" charset="0"/>
              </a:rPr>
              <a:t>UNIQUENESS OF PHARMACEUTICALS SELLING:</a:t>
            </a:r>
            <a:r>
              <a:rPr lang="en-IN" sz="4400" dirty="0" smtClean="0">
                <a:effectLst/>
              </a:rPr>
              <a:t/>
            </a:r>
            <a:br>
              <a:rPr lang="en-IN" sz="4400" dirty="0" smtClean="0">
                <a:effectLst/>
              </a:rPr>
            </a:br>
            <a:r>
              <a:rPr lang="en-IN" sz="4400" dirty="0" smtClean="0">
                <a:solidFill>
                  <a:srgbClr val="C00000"/>
                </a:solidFill>
                <a:effectLst/>
                <a:latin typeface="Algerian" pitchFamily="82" charset="0"/>
              </a:rPr>
              <a:t/>
            </a:r>
            <a:br>
              <a:rPr lang="en-IN" sz="4400" dirty="0" smtClean="0">
                <a:solidFill>
                  <a:srgbClr val="C00000"/>
                </a:solidFill>
                <a:effectLst/>
                <a:latin typeface="Algerian" pitchFamily="82" charset="0"/>
              </a:rPr>
            </a:br>
            <a:r>
              <a:rPr lang="en-IN" sz="4400" dirty="0" smtClean="0">
                <a:solidFill>
                  <a:srgbClr val="C00000"/>
                </a:solidFill>
                <a:effectLst/>
                <a:latin typeface="Algerian" pitchFamily="82" charset="0"/>
              </a:rPr>
              <a:t>	</a:t>
            </a:r>
            <a:br>
              <a:rPr lang="en-IN" sz="4400" dirty="0" smtClean="0">
                <a:solidFill>
                  <a:srgbClr val="C00000"/>
                </a:solidFill>
                <a:effectLst/>
                <a:latin typeface="Algerian" pitchFamily="82" charset="0"/>
              </a:rPr>
            </a:br>
            <a:r>
              <a:rPr lang="en-IN" sz="1600" dirty="0" smtClean="0">
                <a:effectLst/>
              </a:rPr>
              <a:t/>
            </a:r>
            <a:br>
              <a:rPr lang="en-IN" sz="1600" dirty="0" smtClean="0">
                <a:effectLst/>
              </a:rPr>
            </a:br>
            <a:r>
              <a:rPr lang="en-IN" sz="1600" dirty="0" smtClean="0">
                <a:effectLst/>
              </a:rPr>
              <a:t/>
            </a:r>
            <a:br>
              <a:rPr lang="en-IN" sz="1600" dirty="0" smtClean="0">
                <a:effectLst/>
              </a:rPr>
            </a:br>
            <a:r>
              <a:rPr lang="en-IN" sz="1800" kern="100" dirty="0" smtClean="0">
                <a:effectLst/>
                <a:latin typeface="Calibri" panose="020F0502020204030204" pitchFamily="34" charset="0"/>
                <a:ea typeface="Calibri" panose="020F0502020204030204" pitchFamily="34" charset="0"/>
                <a:cs typeface="Times New Roman" panose="02020603050405020304" pitchFamily="18" charset="0"/>
              </a:rPr>
              <a:t/>
            </a:r>
            <a:br>
              <a:rPr lang="en-IN" sz="1800" kern="100" dirty="0" smtClean="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Tree>
    <p:extLst>
      <p:ext uri="{BB962C8B-B14F-4D97-AF65-F5344CB8AC3E}">
        <p14:creationId xmlns:p14="http://schemas.microsoft.com/office/powerpoint/2010/main" val="1228687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15899B0B-1391-3C33-1488-A05346D1657C}"/>
              </a:ext>
            </a:extLst>
          </p:cNvPr>
          <p:cNvSpPr>
            <a:spLocks noGrp="1"/>
          </p:cNvSpPr>
          <p:nvPr>
            <p:ph idx="1"/>
          </p:nvPr>
        </p:nvSpPr>
        <p:spPr/>
        <p:txBody>
          <a:bodyPr>
            <a:normAutofit/>
          </a:bodyPr>
          <a:lstStyle/>
          <a:p>
            <a:endParaRPr lang="en-IN" sz="2000" i="1" kern="100" dirty="0" smtClean="0">
              <a:effectLst/>
              <a:latin typeface="Calibri" panose="020F0502020204030204" pitchFamily="34" charset="0"/>
              <a:ea typeface="Calibri" panose="020F0502020204030204" pitchFamily="34" charset="0"/>
              <a:cs typeface="Times New Roman" panose="02020603050405020304" pitchFamily="18" charset="0"/>
            </a:endParaRPr>
          </a:p>
          <a:p>
            <a:pPr marL="109728" indent="0">
              <a:buNone/>
            </a:pPr>
            <a:r>
              <a:rPr lang="en-IN" sz="2400" dirty="0">
                <a:latin typeface="Cambria" pitchFamily="18" charset="0"/>
                <a:ea typeface="Cambria" pitchFamily="18" charset="0"/>
              </a:rPr>
              <a:t>Selling is a multifaceted and demanding line of work. To be a successful sales person, it demands several skills. The list of skills a </a:t>
            </a:r>
            <a:r>
              <a:rPr lang="en-IN" sz="2400" dirty="0" err="1">
                <a:latin typeface="Cambria" pitchFamily="18" charset="0"/>
                <a:ea typeface="Cambria" pitchFamily="18" charset="0"/>
              </a:rPr>
              <a:t>pharma</a:t>
            </a:r>
            <a:r>
              <a:rPr lang="en-IN" sz="2400" dirty="0">
                <a:latin typeface="Cambria" pitchFamily="18" charset="0"/>
                <a:ea typeface="Cambria" pitchFamily="18" charset="0"/>
              </a:rPr>
              <a:t> sales man should possess is lengthy, to make it crisp few important skills are mentioned below.</a:t>
            </a:r>
          </a:p>
          <a:p>
            <a:pPr>
              <a:buFont typeface="Wingdings" pitchFamily="2" charset="2"/>
              <a:buChar char="q"/>
            </a:pPr>
            <a:r>
              <a:rPr lang="en-IN" sz="2400" dirty="0">
                <a:latin typeface="Cambria" pitchFamily="18" charset="0"/>
                <a:ea typeface="Cambria" pitchFamily="18" charset="0"/>
              </a:rPr>
              <a:t>1. Communication skill</a:t>
            </a:r>
          </a:p>
          <a:p>
            <a:pPr>
              <a:buFont typeface="Wingdings" pitchFamily="2" charset="2"/>
              <a:buChar char="q"/>
            </a:pPr>
            <a:r>
              <a:rPr lang="en-IN" sz="2400" dirty="0">
                <a:latin typeface="Cambria" pitchFamily="18" charset="0"/>
                <a:ea typeface="Cambria" pitchFamily="18" charset="0"/>
              </a:rPr>
              <a:t>2. Product Knowledge</a:t>
            </a:r>
          </a:p>
          <a:p>
            <a:pPr>
              <a:buFont typeface="Wingdings" pitchFamily="2" charset="2"/>
              <a:buChar char="q"/>
            </a:pPr>
            <a:r>
              <a:rPr lang="en-IN" sz="2400" dirty="0">
                <a:latin typeface="Cambria" pitchFamily="18" charset="0"/>
                <a:ea typeface="Cambria" pitchFamily="18" charset="0"/>
              </a:rPr>
              <a:t>3. Recognizing Systems and Process</a:t>
            </a:r>
          </a:p>
          <a:p>
            <a:pPr>
              <a:buFont typeface="Wingdings" pitchFamily="2" charset="2"/>
              <a:buChar char="q"/>
            </a:pPr>
            <a:r>
              <a:rPr lang="en-IN" sz="2400" dirty="0">
                <a:latin typeface="Cambria" pitchFamily="18" charset="0"/>
                <a:ea typeface="Cambria" pitchFamily="18" charset="0"/>
              </a:rPr>
              <a:t>4. Objection Handling</a:t>
            </a:r>
          </a:p>
          <a:p>
            <a:pPr>
              <a:buFont typeface="Wingdings" pitchFamily="2" charset="2"/>
              <a:buChar char="q"/>
            </a:pPr>
            <a:r>
              <a:rPr lang="en-IN" sz="2400" dirty="0">
                <a:latin typeface="Cambria" pitchFamily="18" charset="0"/>
                <a:ea typeface="Cambria" pitchFamily="18" charset="0"/>
              </a:rPr>
              <a:t>5. Identifying Buying signals</a:t>
            </a:r>
          </a:p>
          <a:p>
            <a:pPr>
              <a:buFont typeface="Wingdings" pitchFamily="2" charset="2"/>
              <a:buChar char="q"/>
            </a:pPr>
            <a:r>
              <a:rPr lang="en-IN" sz="2400" dirty="0">
                <a:latin typeface="Cambria" pitchFamily="18" charset="0"/>
                <a:ea typeface="Cambria" pitchFamily="18" charset="0"/>
              </a:rPr>
              <a:t>6. Negotiating and Closing.</a:t>
            </a:r>
          </a:p>
          <a:p>
            <a:pPr marL="109728" indent="0">
              <a:buNone/>
            </a:pPr>
            <a:endParaRPr lang="en-IN" sz="2400" dirty="0">
              <a:latin typeface="Algerian" pitchFamily="82" charset="0"/>
            </a:endParaRPr>
          </a:p>
        </p:txBody>
      </p:sp>
      <p:sp>
        <p:nvSpPr>
          <p:cNvPr id="4" name="Title 3"/>
          <p:cNvSpPr>
            <a:spLocks noGrp="1"/>
          </p:cNvSpPr>
          <p:nvPr>
            <p:ph type="title"/>
          </p:nvPr>
        </p:nvSpPr>
        <p:spPr>
          <a:xfrm>
            <a:off x="609600" y="641267"/>
            <a:ext cx="10972800" cy="2196935"/>
          </a:xfrm>
        </p:spPr>
        <p:txBody>
          <a:bodyPr>
            <a:normAutofit fontScale="90000"/>
          </a:bodyPr>
          <a:lstStyle/>
          <a:p>
            <a:pPr algn="ctr"/>
            <a:r>
              <a:rPr lang="en-US" dirty="0" smtClean="0">
                <a:solidFill>
                  <a:srgbClr val="C00000"/>
                </a:solidFill>
                <a:effectLst/>
                <a:latin typeface="Algerian" pitchFamily="82" charset="0"/>
              </a:rPr>
              <a:t>SKILLS</a:t>
            </a:r>
            <a:r>
              <a:rPr lang="en-IN" dirty="0" smtClean="0">
                <a:effectLst/>
              </a:rPr>
              <a:t/>
            </a:r>
            <a:br>
              <a:rPr lang="en-IN" dirty="0" smtClean="0">
                <a:effectLst/>
              </a:rPr>
            </a:br>
            <a:r>
              <a:rPr lang="en-IN" dirty="0" smtClean="0">
                <a:effectLst/>
              </a:rPr>
              <a:t/>
            </a:r>
            <a:br>
              <a:rPr lang="en-IN" dirty="0" smtClean="0">
                <a:effectLst/>
              </a:rPr>
            </a:br>
            <a:r>
              <a:rPr lang="en-IN" dirty="0" smtClean="0">
                <a:effectLst/>
              </a:rPr>
              <a:t/>
            </a:r>
            <a:br>
              <a:rPr lang="en-IN" dirty="0" smtClean="0">
                <a:effectLst/>
              </a:rPr>
            </a:br>
            <a:endParaRPr lang="en-IN" dirty="0"/>
          </a:p>
        </p:txBody>
      </p:sp>
    </p:spTree>
    <p:extLst>
      <p:ext uri="{BB962C8B-B14F-4D97-AF65-F5344CB8AC3E}">
        <p14:creationId xmlns:p14="http://schemas.microsoft.com/office/powerpoint/2010/main" val="41597171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A1C423AA-80A2-F509-A4FE-CFDEB47505E7}"/>
              </a:ext>
            </a:extLst>
          </p:cNvPr>
          <p:cNvSpPr>
            <a:spLocks noGrp="1"/>
          </p:cNvSpPr>
          <p:nvPr>
            <p:ph sz="half" idx="1"/>
          </p:nvPr>
        </p:nvSpPr>
        <p:spPr>
          <a:xfrm>
            <a:off x="573974" y="1433827"/>
            <a:ext cx="5384800" cy="4525963"/>
          </a:xfrm>
        </p:spPr>
        <p:txBody>
          <a:bodyPr>
            <a:normAutofit fontScale="70000" lnSpcReduction="20000"/>
          </a:bodyPr>
          <a:lstStyle/>
          <a:p>
            <a:endParaRPr lang="en-IN" dirty="0" smtClean="0">
              <a:solidFill>
                <a:srgbClr val="0070C0"/>
              </a:solidFill>
              <a:latin typeface="Cambria" pitchFamily="18" charset="0"/>
              <a:ea typeface="Cambria" pitchFamily="18" charset="0"/>
            </a:endParaRPr>
          </a:p>
          <a:p>
            <a:r>
              <a:rPr lang="en-IN" b="1" i="1" dirty="0">
                <a:solidFill>
                  <a:srgbClr val="0070C0"/>
                </a:solidFill>
                <a:latin typeface="Cambria" pitchFamily="18" charset="0"/>
                <a:ea typeface="Cambria" pitchFamily="18" charset="0"/>
              </a:rPr>
              <a:t>A. Effective Listening:-</a:t>
            </a:r>
            <a:endParaRPr lang="en-IN" dirty="0">
              <a:solidFill>
                <a:srgbClr val="0070C0"/>
              </a:solidFill>
              <a:latin typeface="Cambria" pitchFamily="18" charset="0"/>
              <a:ea typeface="Cambria" pitchFamily="18" charset="0"/>
            </a:endParaRPr>
          </a:p>
          <a:p>
            <a:r>
              <a:rPr lang="en-IN" b="1" i="1" dirty="0">
                <a:latin typeface="Cambria" pitchFamily="18" charset="0"/>
                <a:ea typeface="Cambria" pitchFamily="18" charset="0"/>
              </a:rPr>
              <a:t>Practice the art of listening by first controlling your desire to speak</a:t>
            </a:r>
            <a:r>
              <a:rPr lang="en-IN" b="1" dirty="0">
                <a:latin typeface="Cambria" pitchFamily="18" charset="0"/>
                <a:ea typeface="Cambria" pitchFamily="18" charset="0"/>
              </a:rPr>
              <a:t>.</a:t>
            </a:r>
            <a:endParaRPr lang="en-IN" dirty="0">
              <a:latin typeface="Cambria" pitchFamily="18" charset="0"/>
              <a:ea typeface="Cambria" pitchFamily="18" charset="0"/>
            </a:endParaRPr>
          </a:p>
          <a:p>
            <a:pPr>
              <a:buFont typeface="Wingdings" pitchFamily="2" charset="2"/>
              <a:buChar char="q"/>
            </a:pPr>
            <a:r>
              <a:rPr lang="en-IN" dirty="0">
                <a:latin typeface="Cambria" pitchFamily="18" charset="0"/>
                <a:ea typeface="Cambria" pitchFamily="18" charset="0"/>
              </a:rPr>
              <a:t>Care deeply about what the other person is saying, so that you don’t have to repeat everything back. Stop planning what you will say next, and be open to the idea that you don’t already have the right solution just because you have seen their challenges before</a:t>
            </a:r>
            <a:r>
              <a:rPr lang="en-IN" dirty="0" smtClean="0">
                <a:latin typeface="Cambria" pitchFamily="18" charset="0"/>
                <a:ea typeface="Cambria" pitchFamily="18" charset="0"/>
              </a:rPr>
              <a:t>.</a:t>
            </a:r>
          </a:p>
          <a:p>
            <a:pPr>
              <a:buFont typeface="Wingdings" pitchFamily="2" charset="2"/>
              <a:buChar char="q"/>
            </a:pPr>
            <a:r>
              <a:rPr lang="en-IN" dirty="0" smtClean="0">
                <a:latin typeface="Cambria" pitchFamily="18" charset="0"/>
                <a:ea typeface="Cambria" pitchFamily="18" charset="0"/>
              </a:rPr>
              <a:t> </a:t>
            </a:r>
            <a:r>
              <a:rPr lang="en-IN" dirty="0">
                <a:latin typeface="Cambria" pitchFamily="18" charset="0"/>
                <a:ea typeface="Cambria" pitchFamily="18" charset="0"/>
              </a:rPr>
              <a:t>Prompt for more information to clarify the meaning and to acquire a deeper understanding. Then, neatly summarize all of that you have heard to confirm you understand.</a:t>
            </a:r>
          </a:p>
          <a:p>
            <a:pPr>
              <a:buFont typeface="Wingdings" pitchFamily="2" charset="2"/>
              <a:buChar char="q"/>
            </a:pPr>
            <a:r>
              <a:rPr lang="en-IN" b="1" i="1" dirty="0">
                <a:solidFill>
                  <a:srgbClr val="C00000"/>
                </a:solidFill>
                <a:latin typeface="Cambria" pitchFamily="18" charset="0"/>
                <a:ea typeface="Cambria" pitchFamily="18" charset="0"/>
              </a:rPr>
              <a:t>Most of all, care enough to pay attention</a:t>
            </a:r>
            <a:r>
              <a:rPr lang="en-IN" i="1" dirty="0"/>
              <a:t>.</a:t>
            </a:r>
            <a:endParaRPr lang="en-IN" dirty="0"/>
          </a:p>
          <a:p>
            <a:pPr>
              <a:buFont typeface="Wingdings" pitchFamily="2" charset="2"/>
              <a:buChar char="q"/>
            </a:pPr>
            <a:endParaRPr lang="en-IN" dirty="0"/>
          </a:p>
        </p:txBody>
      </p:sp>
      <p:sp>
        <p:nvSpPr>
          <p:cNvPr id="9" name="Content Placeholder 8"/>
          <p:cNvSpPr>
            <a:spLocks noGrp="1"/>
          </p:cNvSpPr>
          <p:nvPr>
            <p:ph sz="half" idx="2"/>
          </p:nvPr>
        </p:nvSpPr>
        <p:spPr/>
        <p:txBody>
          <a:bodyPr>
            <a:normAutofit fontScale="70000" lnSpcReduction="20000"/>
          </a:bodyPr>
          <a:lstStyle/>
          <a:p>
            <a:pPr marL="109728" indent="0">
              <a:buNone/>
            </a:pPr>
            <a:endParaRPr lang="en-US" dirty="0">
              <a:solidFill>
                <a:srgbClr val="0070C0"/>
              </a:solidFill>
            </a:endParaRPr>
          </a:p>
          <a:p>
            <a:pPr marL="109728" indent="0">
              <a:buNone/>
            </a:pPr>
            <a:r>
              <a:rPr lang="en-US" dirty="0" smtClean="0">
                <a:solidFill>
                  <a:srgbClr val="0070C0"/>
                </a:solidFill>
                <a:latin typeface="Cambria" pitchFamily="18" charset="0"/>
                <a:ea typeface="Cambria" pitchFamily="18" charset="0"/>
              </a:rPr>
              <a:t>	</a:t>
            </a:r>
            <a:r>
              <a:rPr lang="en-IN" b="1" i="1" dirty="0">
                <a:solidFill>
                  <a:srgbClr val="0070C0"/>
                </a:solidFill>
                <a:latin typeface="Cambria" pitchFamily="18" charset="0"/>
                <a:ea typeface="Cambria" pitchFamily="18" charset="0"/>
              </a:rPr>
              <a:t>B. Effective Speaking</a:t>
            </a:r>
            <a:r>
              <a:rPr lang="en-IN" b="1" i="1" dirty="0" smtClean="0">
                <a:solidFill>
                  <a:srgbClr val="0070C0"/>
                </a:solidFill>
                <a:latin typeface="Cambria" pitchFamily="18" charset="0"/>
                <a:ea typeface="Cambria" pitchFamily="18" charset="0"/>
              </a:rPr>
              <a:t>:</a:t>
            </a:r>
          </a:p>
          <a:p>
            <a:pPr marL="109728" indent="0">
              <a:buNone/>
            </a:pPr>
            <a:endParaRPr lang="en-US" b="1" i="1" dirty="0">
              <a:latin typeface="Cambria" pitchFamily="18" charset="0"/>
              <a:ea typeface="Cambria" pitchFamily="18" charset="0"/>
            </a:endParaRPr>
          </a:p>
          <a:p>
            <a:pPr marL="109728" indent="0">
              <a:buNone/>
            </a:pPr>
            <a:endParaRPr lang="en-IN" dirty="0">
              <a:latin typeface="Cambria" pitchFamily="18" charset="0"/>
              <a:ea typeface="Cambria" pitchFamily="18" charset="0"/>
            </a:endParaRPr>
          </a:p>
          <a:p>
            <a:pPr>
              <a:buFont typeface="Wingdings" pitchFamily="2" charset="2"/>
              <a:buChar char="v"/>
            </a:pPr>
            <a:r>
              <a:rPr lang="en-IN" dirty="0">
                <a:latin typeface="Cambria" pitchFamily="18" charset="0"/>
                <a:ea typeface="Cambria" pitchFamily="18" charset="0"/>
              </a:rPr>
              <a:t>In </a:t>
            </a:r>
            <a:r>
              <a:rPr lang="en-IN" dirty="0" err="1">
                <a:latin typeface="Cambria" pitchFamily="18" charset="0"/>
                <a:ea typeface="Cambria" pitchFamily="18" charset="0"/>
              </a:rPr>
              <a:t>pharma</a:t>
            </a:r>
            <a:r>
              <a:rPr lang="en-IN" dirty="0">
                <a:latin typeface="Cambria" pitchFamily="18" charset="0"/>
                <a:ea typeface="Cambria" pitchFamily="18" charset="0"/>
              </a:rPr>
              <a:t> selling what we speak will make a strong impact on customer mind </a:t>
            </a:r>
            <a:r>
              <a:rPr lang="en-IN" dirty="0" smtClean="0">
                <a:latin typeface="Cambria" pitchFamily="18" charset="0"/>
                <a:ea typeface="Cambria" pitchFamily="18" charset="0"/>
              </a:rPr>
              <a:t>and</a:t>
            </a:r>
          </a:p>
          <a:p>
            <a:pPr marL="109728" indent="0">
              <a:buNone/>
            </a:pPr>
            <a:endParaRPr lang="en-IN" dirty="0" smtClean="0">
              <a:latin typeface="Cambria" pitchFamily="18" charset="0"/>
              <a:ea typeface="Cambria" pitchFamily="18" charset="0"/>
            </a:endParaRPr>
          </a:p>
          <a:p>
            <a:pPr>
              <a:buFont typeface="Wingdings" pitchFamily="2" charset="2"/>
              <a:buChar char="v"/>
            </a:pPr>
            <a:r>
              <a:rPr lang="en-IN" dirty="0" smtClean="0">
                <a:latin typeface="Cambria" pitchFamily="18" charset="0"/>
                <a:ea typeface="Cambria" pitchFamily="18" charset="0"/>
              </a:rPr>
              <a:t> </a:t>
            </a:r>
            <a:r>
              <a:rPr lang="en-IN" dirty="0">
                <a:latin typeface="Cambria" pitchFamily="18" charset="0"/>
                <a:ea typeface="Cambria" pitchFamily="18" charset="0"/>
              </a:rPr>
              <a:t>if it suits to the necessity of customer, the conversation would be productive. For a successful conversation Probing the customer is a key skill</a:t>
            </a:r>
          </a:p>
          <a:p>
            <a:endParaRPr lang="en-IN" dirty="0"/>
          </a:p>
          <a:p>
            <a:pPr marL="109728" indent="0">
              <a:buNone/>
            </a:pPr>
            <a:endParaRPr lang="en-IN" dirty="0"/>
          </a:p>
        </p:txBody>
      </p:sp>
      <p:sp>
        <p:nvSpPr>
          <p:cNvPr id="2" name="Title 1">
            <a:extLst>
              <a:ext uri="{FF2B5EF4-FFF2-40B4-BE49-F238E27FC236}">
                <a16:creationId xmlns:a16="http://schemas.microsoft.com/office/drawing/2014/main" xmlns="" id="{628C7CE2-DA53-19DF-D72C-496CE7DC349A}"/>
              </a:ext>
            </a:extLst>
          </p:cNvPr>
          <p:cNvSpPr>
            <a:spLocks noGrp="1"/>
          </p:cNvSpPr>
          <p:nvPr>
            <p:ph type="title"/>
          </p:nvPr>
        </p:nvSpPr>
        <p:spPr/>
        <p:txBody>
          <a:bodyPr>
            <a:normAutofit fontScale="90000"/>
          </a:bodyPr>
          <a:lstStyle/>
          <a:p>
            <a:pPr algn="ctr"/>
            <a:r>
              <a:rPr lang="en-IN" dirty="0" smtClean="0"/>
              <a:t/>
            </a:r>
            <a:br>
              <a:rPr lang="en-IN" dirty="0" smtClean="0"/>
            </a:br>
            <a:r>
              <a:rPr lang="en-IN" dirty="0">
                <a:solidFill>
                  <a:srgbClr val="C00000"/>
                </a:solidFill>
                <a:effectLst/>
                <a:latin typeface="Algerian" pitchFamily="82" charset="0"/>
              </a:rPr>
              <a:t>4  PILLARS OF COMMUNICATION SKILL</a:t>
            </a:r>
            <a:r>
              <a:rPr lang="en-IN" dirty="0">
                <a:effectLst/>
              </a:rPr>
              <a:t/>
            </a:r>
            <a:br>
              <a:rPr lang="en-IN" dirty="0">
                <a:effectLst/>
              </a:rPr>
            </a:br>
            <a:r>
              <a:rPr lang="en-IN" dirty="0">
                <a:solidFill>
                  <a:srgbClr val="C00000"/>
                </a:solidFill>
                <a:effectLst/>
                <a:latin typeface="Algerian" pitchFamily="82" charset="0"/>
              </a:rPr>
              <a:t/>
            </a:r>
            <a:br>
              <a:rPr lang="en-IN" dirty="0">
                <a:solidFill>
                  <a:srgbClr val="C00000"/>
                </a:solidFill>
                <a:effectLst/>
                <a:latin typeface="Algerian" pitchFamily="82" charset="0"/>
              </a:rPr>
            </a:br>
            <a:r>
              <a:rPr lang="en-IN" dirty="0">
                <a:solidFill>
                  <a:srgbClr val="C00000"/>
                </a:solidFill>
                <a:effectLst/>
                <a:latin typeface="Algerian" pitchFamily="82" charset="0"/>
              </a:rPr>
              <a:t/>
            </a:r>
            <a:br>
              <a:rPr lang="en-IN" dirty="0">
                <a:solidFill>
                  <a:srgbClr val="C00000"/>
                </a:solidFill>
                <a:effectLst/>
                <a:latin typeface="Algerian" pitchFamily="82" charset="0"/>
              </a:rPr>
            </a:br>
            <a:endParaRPr lang="en-IN" dirty="0">
              <a:solidFill>
                <a:srgbClr val="C00000"/>
              </a:solidFill>
              <a:latin typeface="Algerian" pitchFamily="82" charset="0"/>
            </a:endParaRPr>
          </a:p>
        </p:txBody>
      </p:sp>
    </p:spTree>
    <p:extLst>
      <p:ext uri="{BB962C8B-B14F-4D97-AF65-F5344CB8AC3E}">
        <p14:creationId xmlns:p14="http://schemas.microsoft.com/office/powerpoint/2010/main" val="39775190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normAutofit fontScale="70000" lnSpcReduction="20000"/>
          </a:bodyPr>
          <a:lstStyle/>
          <a:p>
            <a:pPr marL="109728" lvl="0" indent="0" fontAlgn="base">
              <a:buNone/>
            </a:pPr>
            <a:endParaRPr lang="en-IN" dirty="0">
              <a:latin typeface="Cambria" pitchFamily="18" charset="0"/>
              <a:ea typeface="Cambria" pitchFamily="18" charset="0"/>
            </a:endParaRPr>
          </a:p>
          <a:p>
            <a:r>
              <a:rPr lang="en-IN" sz="3200" b="1" dirty="0">
                <a:solidFill>
                  <a:srgbClr val="0070C0"/>
                </a:solidFill>
                <a:latin typeface="Cambria" pitchFamily="18" charset="0"/>
                <a:ea typeface="Cambria" pitchFamily="18" charset="0"/>
              </a:rPr>
              <a:t>C.PROBING</a:t>
            </a:r>
            <a:r>
              <a:rPr lang="en-IN" sz="3200" b="1" dirty="0">
                <a:latin typeface="Cambria" pitchFamily="18" charset="0"/>
                <a:ea typeface="Cambria" pitchFamily="18" charset="0"/>
              </a:rPr>
              <a:t>:</a:t>
            </a:r>
            <a:r>
              <a:rPr lang="en-IN" sz="3200" dirty="0">
                <a:latin typeface="Cambria" pitchFamily="18" charset="0"/>
                <a:ea typeface="Cambria" pitchFamily="18" charset="0"/>
              </a:rPr>
              <a:t> </a:t>
            </a:r>
            <a:endParaRPr lang="en-IN" sz="3200" dirty="0" smtClean="0">
              <a:latin typeface="Cambria" pitchFamily="18" charset="0"/>
              <a:ea typeface="Cambria" pitchFamily="18" charset="0"/>
            </a:endParaRPr>
          </a:p>
          <a:p>
            <a:pPr>
              <a:buFont typeface="Wingdings" pitchFamily="2" charset="2"/>
              <a:buChar char="v"/>
            </a:pPr>
            <a:r>
              <a:rPr lang="en-IN" sz="3200" dirty="0" smtClean="0">
                <a:latin typeface="Cambria" pitchFamily="18" charset="0"/>
                <a:ea typeface="Cambria" pitchFamily="18" charset="0"/>
              </a:rPr>
              <a:t>The </a:t>
            </a:r>
            <a:r>
              <a:rPr lang="en-IN" sz="3200" dirty="0">
                <a:latin typeface="Cambria" pitchFamily="18" charset="0"/>
                <a:ea typeface="Cambria" pitchFamily="18" charset="0"/>
              </a:rPr>
              <a:t>first key to a successful sales call</a:t>
            </a:r>
            <a:r>
              <a:rPr lang="en-IN" sz="3200" dirty="0" smtClean="0">
                <a:latin typeface="Cambria" pitchFamily="18" charset="0"/>
                <a:ea typeface="Cambria" pitchFamily="18" charset="0"/>
              </a:rPr>
              <a:t>.</a:t>
            </a:r>
          </a:p>
          <a:p>
            <a:pPr>
              <a:buFont typeface="Wingdings" pitchFamily="2" charset="2"/>
              <a:buChar char="v"/>
            </a:pPr>
            <a:endParaRPr lang="en-IN" sz="3200" dirty="0">
              <a:latin typeface="Cambria" pitchFamily="18" charset="0"/>
              <a:ea typeface="Cambria" pitchFamily="18" charset="0"/>
            </a:endParaRPr>
          </a:p>
          <a:p>
            <a:pPr>
              <a:buFont typeface="Wingdings" pitchFamily="2" charset="2"/>
              <a:buChar char="v"/>
            </a:pPr>
            <a:r>
              <a:rPr lang="en-IN" sz="3200" dirty="0">
                <a:latin typeface="Cambria" pitchFamily="18" charset="0"/>
                <a:ea typeface="Cambria" pitchFamily="18" charset="0"/>
              </a:rPr>
              <a:t>Ideally, a pharmaceutical representative’s sales call with a physician should consist of opening, probing, proving and closing. </a:t>
            </a:r>
            <a:endParaRPr lang="en-IN" sz="3200" dirty="0" smtClean="0">
              <a:latin typeface="Cambria" pitchFamily="18" charset="0"/>
              <a:ea typeface="Cambria" pitchFamily="18" charset="0"/>
            </a:endParaRPr>
          </a:p>
          <a:p>
            <a:pPr>
              <a:buFont typeface="Wingdings" pitchFamily="2" charset="2"/>
              <a:buChar char="v"/>
            </a:pPr>
            <a:r>
              <a:rPr lang="en-IN" sz="3200" dirty="0" smtClean="0">
                <a:latin typeface="Cambria" pitchFamily="18" charset="0"/>
                <a:ea typeface="Cambria" pitchFamily="18" charset="0"/>
              </a:rPr>
              <a:t>From </a:t>
            </a:r>
            <a:r>
              <a:rPr lang="en-IN" sz="3200" dirty="0">
                <a:latin typeface="Cambria" pitchFamily="18" charset="0"/>
                <a:ea typeface="Cambria" pitchFamily="18" charset="0"/>
              </a:rPr>
              <a:t>a sales perspective, probing and closing are probably the two that best determine success</a:t>
            </a:r>
            <a:r>
              <a:rPr lang="en-IN" sz="3200" dirty="0" smtClean="0">
                <a:latin typeface="Cambria" pitchFamily="18" charset="0"/>
                <a:ea typeface="Cambria" pitchFamily="18" charset="0"/>
              </a:rPr>
              <a:t>.</a:t>
            </a:r>
          </a:p>
          <a:p>
            <a:pPr>
              <a:buFont typeface="Wingdings" pitchFamily="2" charset="2"/>
              <a:buChar char="v"/>
            </a:pPr>
            <a:r>
              <a:rPr lang="en-IN" sz="3200" dirty="0" smtClean="0">
                <a:latin typeface="Cambria" pitchFamily="18" charset="0"/>
                <a:ea typeface="Cambria" pitchFamily="18" charset="0"/>
              </a:rPr>
              <a:t> </a:t>
            </a:r>
            <a:r>
              <a:rPr lang="en-IN" sz="3200" dirty="0">
                <a:latin typeface="Cambria" pitchFamily="18" charset="0"/>
                <a:ea typeface="Cambria" pitchFamily="18" charset="0"/>
              </a:rPr>
              <a:t>Ironically, if you ask physicians what parts of the interview process they often find objectionable, the answer is likely to also be probing and closing.</a:t>
            </a:r>
          </a:p>
          <a:p>
            <a:pPr>
              <a:buFont typeface="Wingdings" pitchFamily="2" charset="2"/>
              <a:buChar char="v"/>
            </a:pPr>
            <a:endParaRPr lang="en-IN" dirty="0"/>
          </a:p>
        </p:txBody>
      </p:sp>
      <p:sp>
        <p:nvSpPr>
          <p:cNvPr id="4" name="Content Placeholder 3"/>
          <p:cNvSpPr>
            <a:spLocks noGrp="1"/>
          </p:cNvSpPr>
          <p:nvPr>
            <p:ph sz="half" idx="2"/>
          </p:nvPr>
        </p:nvSpPr>
        <p:spPr/>
        <p:txBody>
          <a:bodyPr>
            <a:normAutofit fontScale="70000" lnSpcReduction="20000"/>
          </a:bodyPr>
          <a:lstStyle/>
          <a:p>
            <a:pPr marL="109728" lvl="0" indent="0" fontAlgn="base">
              <a:buNone/>
            </a:pPr>
            <a:endParaRPr lang="en-IN" dirty="0">
              <a:latin typeface="Cambria" pitchFamily="18" charset="0"/>
              <a:ea typeface="Cambria" pitchFamily="18" charset="0"/>
            </a:endParaRPr>
          </a:p>
          <a:p>
            <a:r>
              <a:rPr lang="en-IN" sz="3400" b="1" i="1" dirty="0">
                <a:solidFill>
                  <a:srgbClr val="0070C0"/>
                </a:solidFill>
                <a:latin typeface="Cambria" pitchFamily="18" charset="0"/>
                <a:ea typeface="Cambria" pitchFamily="18" charset="0"/>
              </a:rPr>
              <a:t>D</a:t>
            </a:r>
            <a:r>
              <a:rPr lang="en-IN" sz="3400" b="1" i="1" dirty="0" smtClean="0">
                <a:solidFill>
                  <a:srgbClr val="0070C0"/>
                </a:solidFill>
                <a:latin typeface="Cambria" pitchFamily="18" charset="0"/>
                <a:ea typeface="Cambria" pitchFamily="18" charset="0"/>
              </a:rPr>
              <a:t>.   BE </a:t>
            </a:r>
            <a:r>
              <a:rPr lang="en-IN" sz="3400" b="1" i="1" dirty="0">
                <a:solidFill>
                  <a:srgbClr val="0070C0"/>
                </a:solidFill>
                <a:latin typeface="Cambria" pitchFamily="18" charset="0"/>
                <a:ea typeface="Cambria" pitchFamily="18" charset="0"/>
              </a:rPr>
              <a:t>NON-AGGRESSIVE:</a:t>
            </a:r>
            <a:endParaRPr lang="en-IN" sz="3400" dirty="0">
              <a:solidFill>
                <a:srgbClr val="0070C0"/>
              </a:solidFill>
              <a:latin typeface="Cambria" pitchFamily="18" charset="0"/>
              <a:ea typeface="Cambria" pitchFamily="18" charset="0"/>
            </a:endParaRPr>
          </a:p>
          <a:p>
            <a:endParaRPr lang="en-US" sz="2600" dirty="0" smtClean="0">
              <a:latin typeface="Cambria" pitchFamily="18" charset="0"/>
              <a:ea typeface="Cambria" pitchFamily="18" charset="0"/>
            </a:endParaRPr>
          </a:p>
          <a:p>
            <a:pPr>
              <a:buFont typeface="Wingdings" pitchFamily="2" charset="2"/>
              <a:buChar char="q"/>
            </a:pPr>
            <a:r>
              <a:rPr lang="en-IN" sz="2600" b="1" i="1" dirty="0">
                <a:latin typeface="Cambria" pitchFamily="18" charset="0"/>
                <a:ea typeface="Cambria" pitchFamily="18" charset="0"/>
              </a:rPr>
              <a:t>BE CAREFUL WHEN CHOOSING YOUR WORDS</a:t>
            </a:r>
            <a:r>
              <a:rPr lang="en-IN" sz="2600" dirty="0">
                <a:latin typeface="Cambria" pitchFamily="18" charset="0"/>
                <a:ea typeface="Cambria" pitchFamily="18" charset="0"/>
              </a:rPr>
              <a:t>:</a:t>
            </a:r>
          </a:p>
          <a:p>
            <a:pPr lvl="0">
              <a:buFont typeface="Wingdings" pitchFamily="2" charset="2"/>
              <a:buChar char="q"/>
            </a:pPr>
            <a:r>
              <a:rPr lang="en-US" sz="2600" dirty="0">
                <a:latin typeface="Cambria" pitchFamily="18" charset="0"/>
                <a:ea typeface="Cambria" pitchFamily="18" charset="0"/>
              </a:rPr>
              <a:t>Never condemn what they are using</a:t>
            </a:r>
            <a:r>
              <a:rPr lang="en-US" sz="2600" dirty="0" smtClean="0">
                <a:latin typeface="Cambria" pitchFamily="18" charset="0"/>
                <a:ea typeface="Cambria" pitchFamily="18" charset="0"/>
              </a:rPr>
              <a:t>.</a:t>
            </a:r>
          </a:p>
          <a:p>
            <a:pPr marL="109728" lvl="0" indent="0">
              <a:buNone/>
            </a:pPr>
            <a:endParaRPr lang="en-IN" sz="2600" dirty="0">
              <a:latin typeface="Cambria" pitchFamily="18" charset="0"/>
              <a:ea typeface="Cambria" pitchFamily="18" charset="0"/>
            </a:endParaRPr>
          </a:p>
          <a:p>
            <a:pPr>
              <a:buFont typeface="Wingdings" pitchFamily="2" charset="2"/>
              <a:buChar char="q"/>
            </a:pPr>
            <a:r>
              <a:rPr lang="en-US" sz="2600" b="1" dirty="0" smtClean="0">
                <a:solidFill>
                  <a:srgbClr val="C00000"/>
                </a:solidFill>
                <a:latin typeface="Cambria" pitchFamily="18" charset="0"/>
                <a:ea typeface="Cambria" pitchFamily="18" charset="0"/>
              </a:rPr>
              <a:t> AVOID </a:t>
            </a:r>
            <a:r>
              <a:rPr lang="en-US" sz="2600" b="1" dirty="0">
                <a:solidFill>
                  <a:srgbClr val="C00000"/>
                </a:solidFill>
                <a:latin typeface="Cambria" pitchFamily="18" charset="0"/>
                <a:ea typeface="Cambria" pitchFamily="18" charset="0"/>
              </a:rPr>
              <a:t>SAYING 	</a:t>
            </a:r>
            <a:r>
              <a:rPr lang="en-US" sz="2600" b="1" dirty="0" smtClean="0">
                <a:solidFill>
                  <a:srgbClr val="C00000"/>
                </a:solidFill>
                <a:latin typeface="Cambria" pitchFamily="18" charset="0"/>
                <a:ea typeface="Cambria" pitchFamily="18" charset="0"/>
              </a:rPr>
              <a:t>                     BETTER </a:t>
            </a:r>
            <a:r>
              <a:rPr lang="en-US" sz="2600" b="1" dirty="0">
                <a:solidFill>
                  <a:srgbClr val="C00000"/>
                </a:solidFill>
                <a:latin typeface="Cambria" pitchFamily="18" charset="0"/>
                <a:ea typeface="Cambria" pitchFamily="18" charset="0"/>
              </a:rPr>
              <a:t>TO SAY</a:t>
            </a:r>
            <a:endParaRPr lang="en-IN" sz="2600" dirty="0">
              <a:solidFill>
                <a:srgbClr val="C00000"/>
              </a:solidFill>
              <a:latin typeface="Cambria" pitchFamily="18" charset="0"/>
              <a:ea typeface="Cambria" pitchFamily="18" charset="0"/>
            </a:endParaRPr>
          </a:p>
          <a:p>
            <a:pPr lvl="0">
              <a:buFont typeface="Wingdings" pitchFamily="2" charset="2"/>
              <a:buChar char="q"/>
            </a:pPr>
            <a:r>
              <a:rPr lang="en-US" sz="2600" b="1" dirty="0">
                <a:latin typeface="Cambria" pitchFamily="18" charset="0"/>
                <a:ea typeface="Cambria" pitchFamily="18" charset="0"/>
              </a:rPr>
              <a:t>Potent			</a:t>
            </a:r>
            <a:r>
              <a:rPr lang="en-US" sz="2600" b="1" dirty="0" smtClean="0">
                <a:latin typeface="Cambria" pitchFamily="18" charset="0"/>
                <a:ea typeface="Cambria" pitchFamily="18" charset="0"/>
              </a:rPr>
              <a:t>Effective</a:t>
            </a:r>
            <a:endParaRPr lang="en-IN" sz="2600" dirty="0">
              <a:latin typeface="Cambria" pitchFamily="18" charset="0"/>
              <a:ea typeface="Cambria" pitchFamily="18" charset="0"/>
            </a:endParaRPr>
          </a:p>
          <a:p>
            <a:pPr lvl="0">
              <a:buFont typeface="Wingdings" pitchFamily="2" charset="2"/>
              <a:buChar char="q"/>
            </a:pPr>
            <a:r>
              <a:rPr lang="en-US" sz="2600" b="1" dirty="0">
                <a:latin typeface="Cambria" pitchFamily="18" charset="0"/>
                <a:ea typeface="Cambria" pitchFamily="18" charset="0"/>
              </a:rPr>
              <a:t>Safe 				Tolerable</a:t>
            </a:r>
            <a:endParaRPr lang="en-IN" sz="2600" dirty="0">
              <a:latin typeface="Cambria" pitchFamily="18" charset="0"/>
              <a:ea typeface="Cambria" pitchFamily="18" charset="0"/>
            </a:endParaRPr>
          </a:p>
          <a:p>
            <a:pPr lvl="0">
              <a:buFont typeface="Wingdings" pitchFamily="2" charset="2"/>
              <a:buChar char="q"/>
            </a:pPr>
            <a:r>
              <a:rPr lang="en-US" sz="2600" b="1" dirty="0">
                <a:latin typeface="Cambria" pitchFamily="18" charset="0"/>
                <a:ea typeface="Cambria" pitchFamily="18" charset="0"/>
              </a:rPr>
              <a:t>The Best			</a:t>
            </a:r>
            <a:r>
              <a:rPr lang="en-US" sz="2600" b="1" dirty="0" smtClean="0">
                <a:latin typeface="Cambria" pitchFamily="18" charset="0"/>
                <a:ea typeface="Cambria" pitchFamily="18" charset="0"/>
              </a:rPr>
              <a:t>Good </a:t>
            </a:r>
            <a:r>
              <a:rPr lang="en-US" sz="2600" b="1" dirty="0">
                <a:latin typeface="Cambria" pitchFamily="18" charset="0"/>
                <a:ea typeface="Cambria" pitchFamily="18" charset="0"/>
              </a:rPr>
              <a:t>Choice</a:t>
            </a:r>
            <a:endParaRPr lang="en-IN" sz="2600" dirty="0">
              <a:latin typeface="Cambria" pitchFamily="18" charset="0"/>
              <a:ea typeface="Cambria" pitchFamily="18" charset="0"/>
            </a:endParaRPr>
          </a:p>
          <a:p>
            <a:pPr lvl="0">
              <a:buFont typeface="Wingdings" pitchFamily="2" charset="2"/>
              <a:buChar char="q"/>
            </a:pPr>
            <a:r>
              <a:rPr lang="en-US" sz="2600" b="1" dirty="0">
                <a:latin typeface="Cambria" pitchFamily="18" charset="0"/>
                <a:ea typeface="Cambria" pitchFamily="18" charset="0"/>
              </a:rPr>
              <a:t>Cheap		</a:t>
            </a:r>
            <a:r>
              <a:rPr lang="en-US" sz="2600" b="1" dirty="0" smtClean="0">
                <a:latin typeface="Cambria" pitchFamily="18" charset="0"/>
                <a:ea typeface="Cambria" pitchFamily="18" charset="0"/>
              </a:rPr>
              <a:t>Economic/Affordable</a:t>
            </a:r>
            <a:endParaRPr lang="en-IN" sz="2600" dirty="0">
              <a:latin typeface="Cambria" pitchFamily="18" charset="0"/>
              <a:ea typeface="Cambria" pitchFamily="18" charset="0"/>
            </a:endParaRPr>
          </a:p>
          <a:p>
            <a:pPr lvl="0">
              <a:buFont typeface="Wingdings" pitchFamily="2" charset="2"/>
              <a:buChar char="q"/>
            </a:pPr>
            <a:r>
              <a:rPr lang="en-US" sz="2600" b="1" dirty="0">
                <a:latin typeface="Cambria" pitchFamily="18" charset="0"/>
                <a:ea typeface="Cambria" pitchFamily="18" charset="0"/>
              </a:rPr>
              <a:t>I </a:t>
            </a:r>
            <a:r>
              <a:rPr lang="en-US" sz="2600" b="1" dirty="0" smtClean="0">
                <a:latin typeface="Cambria" pitchFamily="18" charset="0"/>
                <a:ea typeface="Cambria" pitchFamily="18" charset="0"/>
              </a:rPr>
              <a:t>think</a:t>
            </a:r>
            <a:r>
              <a:rPr lang="en-US" sz="2600" b="1" dirty="0">
                <a:latin typeface="Cambria" pitchFamily="18" charset="0"/>
                <a:ea typeface="Cambria" pitchFamily="18" charset="0"/>
              </a:rPr>
              <a:t> </a:t>
            </a:r>
            <a:r>
              <a:rPr lang="en-US" sz="2600" b="1" dirty="0" smtClean="0">
                <a:latin typeface="Cambria" pitchFamily="18" charset="0"/>
                <a:ea typeface="Cambria" pitchFamily="18" charset="0"/>
              </a:rPr>
              <a:t>			Fact </a:t>
            </a:r>
            <a:r>
              <a:rPr lang="en-US" sz="2600" b="1" dirty="0">
                <a:latin typeface="Cambria" pitchFamily="18" charset="0"/>
                <a:ea typeface="Cambria" pitchFamily="18" charset="0"/>
              </a:rPr>
              <a:t>is</a:t>
            </a:r>
            <a:endParaRPr lang="en-IN" sz="2600" dirty="0">
              <a:latin typeface="Cambria" pitchFamily="18" charset="0"/>
              <a:ea typeface="Cambria" pitchFamily="18" charset="0"/>
            </a:endParaRPr>
          </a:p>
          <a:p>
            <a:pPr lvl="0">
              <a:buFont typeface="Wingdings" pitchFamily="2" charset="2"/>
              <a:buChar char="q"/>
            </a:pPr>
            <a:r>
              <a:rPr lang="en-US" sz="2600" b="1" dirty="0">
                <a:latin typeface="Cambria" pitchFamily="18" charset="0"/>
                <a:ea typeface="Cambria" pitchFamily="18" charset="0"/>
              </a:rPr>
              <a:t>Your objection		</a:t>
            </a:r>
            <a:r>
              <a:rPr lang="en-US" sz="2600" b="1" dirty="0" smtClean="0">
                <a:latin typeface="Cambria" pitchFamily="18" charset="0"/>
                <a:ea typeface="Cambria" pitchFamily="18" charset="0"/>
              </a:rPr>
              <a:t>Your </a:t>
            </a:r>
            <a:r>
              <a:rPr lang="en-US" sz="2600" b="1" dirty="0">
                <a:latin typeface="Cambria" pitchFamily="18" charset="0"/>
                <a:ea typeface="Cambria" pitchFamily="18" charset="0"/>
              </a:rPr>
              <a:t>concern</a:t>
            </a:r>
            <a:endParaRPr lang="en-IN" sz="2600" dirty="0">
              <a:latin typeface="Cambria" pitchFamily="18" charset="0"/>
              <a:ea typeface="Cambria" pitchFamily="18" charset="0"/>
            </a:endParaRPr>
          </a:p>
          <a:p>
            <a:endParaRPr lang="en-IN" sz="2600" dirty="0">
              <a:latin typeface="Cambria" pitchFamily="18" charset="0"/>
              <a:ea typeface="Cambria" pitchFamily="18" charset="0"/>
            </a:endParaRPr>
          </a:p>
        </p:txBody>
      </p:sp>
      <p:sp>
        <p:nvSpPr>
          <p:cNvPr id="2" name="Title 1"/>
          <p:cNvSpPr>
            <a:spLocks noGrp="1"/>
          </p:cNvSpPr>
          <p:nvPr>
            <p:ph type="title"/>
          </p:nvPr>
        </p:nvSpPr>
        <p:spPr>
          <a:xfrm>
            <a:off x="583842" y="506625"/>
            <a:ext cx="10972800" cy="1377538"/>
          </a:xfrm>
        </p:spPr>
        <p:txBody>
          <a:bodyPr>
            <a:normAutofit fontScale="90000"/>
          </a:bodyPr>
          <a:lstStyle/>
          <a:p>
            <a:pPr algn="ctr"/>
            <a:r>
              <a:rPr lang="en-IN" dirty="0">
                <a:solidFill>
                  <a:srgbClr val="C00000"/>
                </a:solidFill>
                <a:effectLst/>
                <a:latin typeface="Algerian" pitchFamily="82" charset="0"/>
              </a:rPr>
              <a:t>4  PILLARS OF COMMUNICATION SKILL</a:t>
            </a:r>
            <a:r>
              <a:rPr lang="en-IN" dirty="0">
                <a:effectLst/>
              </a:rPr>
              <a:t/>
            </a:r>
            <a:br>
              <a:rPr lang="en-IN" dirty="0">
                <a:effectLst/>
              </a:rPr>
            </a:br>
            <a:r>
              <a:rPr lang="en-IN" dirty="0">
                <a:solidFill>
                  <a:srgbClr val="C00000"/>
                </a:solidFill>
                <a:effectLst/>
                <a:latin typeface="Algerian" pitchFamily="82" charset="0"/>
              </a:rPr>
              <a:t/>
            </a:r>
            <a:br>
              <a:rPr lang="en-IN" dirty="0">
                <a:solidFill>
                  <a:srgbClr val="C00000"/>
                </a:solidFill>
                <a:effectLst/>
                <a:latin typeface="Algerian" pitchFamily="82" charset="0"/>
              </a:rPr>
            </a:br>
            <a:endParaRPr lang="en-IN" dirty="0">
              <a:solidFill>
                <a:srgbClr val="C00000"/>
              </a:solidFill>
              <a:latin typeface="Algerian" pitchFamily="82" charset="0"/>
            </a:endParaRPr>
          </a:p>
        </p:txBody>
      </p:sp>
    </p:spTree>
    <p:extLst>
      <p:ext uri="{BB962C8B-B14F-4D97-AF65-F5344CB8AC3E}">
        <p14:creationId xmlns:p14="http://schemas.microsoft.com/office/powerpoint/2010/main" val="30129210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70000" lnSpcReduction="20000"/>
          </a:bodyPr>
          <a:lstStyle/>
          <a:p>
            <a:pPr>
              <a:buFont typeface="Wingdings" pitchFamily="2" charset="2"/>
              <a:buChar char="v"/>
            </a:pPr>
            <a:r>
              <a:rPr lang="en-IN" b="1" dirty="0">
                <a:latin typeface="Cambria" pitchFamily="18" charset="0"/>
                <a:ea typeface="Cambria" pitchFamily="18" charset="0"/>
              </a:rPr>
              <a:t>Introduction: </a:t>
            </a:r>
            <a:endParaRPr lang="en-IN" dirty="0">
              <a:latin typeface="Cambria" pitchFamily="18" charset="0"/>
              <a:ea typeface="Cambria" pitchFamily="18" charset="0"/>
            </a:endParaRPr>
          </a:p>
          <a:p>
            <a:r>
              <a:rPr lang="en-IN" dirty="0">
                <a:latin typeface="Cambria" pitchFamily="18" charset="0"/>
                <a:ea typeface="Cambria" pitchFamily="18" charset="0"/>
              </a:rPr>
              <a:t>On March 12, 2024, the Department of Pharmaceuticals, Ministry of Chemicals and Fertilizers (</a:t>
            </a:r>
            <a:r>
              <a:rPr lang="en-IN" dirty="0" err="1">
                <a:latin typeface="Cambria" pitchFamily="18" charset="0"/>
                <a:ea typeface="Cambria" pitchFamily="18" charset="0"/>
              </a:rPr>
              <a:t>DoP</a:t>
            </a:r>
            <a:r>
              <a:rPr lang="en-IN" dirty="0">
                <a:latin typeface="Cambria" pitchFamily="18" charset="0"/>
                <a:ea typeface="Cambria" pitchFamily="18" charset="0"/>
              </a:rPr>
              <a:t>), unveiled the revised Uniform Code for Medical Device Marketing Practices (UCPMP 2024) with a view towards providing a set of guidelines that would mitigate unethical ensure transparency, integrity, and accountability</a:t>
            </a:r>
          </a:p>
          <a:p>
            <a:endParaRPr lang="en-IN" dirty="0"/>
          </a:p>
        </p:txBody>
      </p:sp>
      <p:sp>
        <p:nvSpPr>
          <p:cNvPr id="4" name="Title 3"/>
          <p:cNvSpPr>
            <a:spLocks noGrp="1"/>
          </p:cNvSpPr>
          <p:nvPr>
            <p:ph type="title"/>
          </p:nvPr>
        </p:nvSpPr>
        <p:spPr>
          <a:xfrm>
            <a:off x="609600" y="274637"/>
            <a:ext cx="10972800" cy="1993550"/>
          </a:xfrm>
        </p:spPr>
        <p:txBody>
          <a:bodyPr>
            <a:normAutofit fontScale="90000"/>
          </a:bodyPr>
          <a:lstStyle/>
          <a:p>
            <a:pPr algn="ctr"/>
            <a:r>
              <a:rPr lang="en-IN" sz="4000" dirty="0" smtClean="0">
                <a:solidFill>
                  <a:srgbClr val="C00000"/>
                </a:solidFill>
                <a:effectLst/>
                <a:latin typeface="Algerian" pitchFamily="82" charset="0"/>
              </a:rPr>
              <a:t>Uniform Code for Pharmaceutical Marketing Practices (UCPMP) 2024 </a:t>
            </a:r>
            <a:r>
              <a:rPr lang="en-IN" sz="4000" dirty="0" smtClean="0">
                <a:effectLst/>
              </a:rPr>
              <a:t/>
            </a:r>
            <a:br>
              <a:rPr lang="en-IN" sz="4000" dirty="0" smtClean="0">
                <a:effectLst/>
              </a:rPr>
            </a:br>
            <a:r>
              <a:rPr lang="en-IN" sz="4000" dirty="0" smtClean="0">
                <a:effectLst/>
              </a:rPr>
              <a:t/>
            </a:r>
            <a:br>
              <a:rPr lang="en-IN" sz="4000" dirty="0" smtClean="0">
                <a:effectLst/>
              </a:rPr>
            </a:br>
            <a:r>
              <a:rPr lang="en-IN" sz="4400" i="1" dirty="0" smtClean="0">
                <a:solidFill>
                  <a:srgbClr val="C00000"/>
                </a:solidFill>
                <a:latin typeface="Cambria" pitchFamily="18" charset="0"/>
                <a:ea typeface="Cambria" pitchFamily="18" charset="0"/>
              </a:rPr>
              <a:t>	</a:t>
            </a:r>
            <a:endParaRPr lang="en-IN" dirty="0">
              <a:solidFill>
                <a:srgbClr val="C00000"/>
              </a:solidFill>
            </a:endParaRPr>
          </a:p>
        </p:txBody>
      </p:sp>
      <p:sp>
        <p:nvSpPr>
          <p:cNvPr id="3" name="Content Placeholder 2"/>
          <p:cNvSpPr>
            <a:spLocks noGrp="1"/>
          </p:cNvSpPr>
          <p:nvPr>
            <p:ph sz="half" idx="2"/>
          </p:nvPr>
        </p:nvSpPr>
        <p:spPr/>
        <p:txBody>
          <a:bodyPr>
            <a:normAutofit fontScale="70000" lnSpcReduction="20000"/>
          </a:bodyPr>
          <a:lstStyle/>
          <a:p>
            <a:pPr>
              <a:buFont typeface="Wingdings" pitchFamily="2" charset="2"/>
              <a:buChar char="v"/>
            </a:pPr>
            <a:r>
              <a:rPr lang="en-US" b="1" dirty="0" smtClean="0">
                <a:latin typeface="Cambria" pitchFamily="18" charset="0"/>
                <a:ea typeface="Cambria" pitchFamily="18" charset="0"/>
              </a:rPr>
              <a:t>WHY:-</a:t>
            </a:r>
            <a:endParaRPr lang="en-IN" b="1" dirty="0" smtClean="0">
              <a:latin typeface="Cambria" pitchFamily="18" charset="0"/>
              <a:ea typeface="Cambria" pitchFamily="18" charset="0"/>
            </a:endParaRPr>
          </a:p>
          <a:p>
            <a:pPr>
              <a:buFont typeface="Wingdings" pitchFamily="2" charset="2"/>
              <a:buChar char="v"/>
            </a:pPr>
            <a:r>
              <a:rPr lang="en-IN" dirty="0">
                <a:latin typeface="Cambria" pitchFamily="18" charset="0"/>
                <a:ea typeface="Cambria" pitchFamily="18" charset="0"/>
              </a:rPr>
              <a:t>India does not have a specific law at present that regulates promotion and marketing of drugs and medical devices by companies before health care practitioners (“HCPs”). </a:t>
            </a:r>
            <a:endParaRPr lang="en-IN" dirty="0" smtClean="0">
              <a:latin typeface="Cambria" pitchFamily="18" charset="0"/>
              <a:ea typeface="Cambria" pitchFamily="18" charset="0"/>
            </a:endParaRPr>
          </a:p>
          <a:p>
            <a:pPr>
              <a:buFont typeface="Wingdings" pitchFamily="2" charset="2"/>
              <a:buChar char="v"/>
            </a:pPr>
            <a:r>
              <a:rPr lang="en-IN" dirty="0" smtClean="0">
                <a:latin typeface="Cambria" pitchFamily="18" charset="0"/>
                <a:ea typeface="Cambria" pitchFamily="18" charset="0"/>
              </a:rPr>
              <a:t>Advertisement </a:t>
            </a:r>
            <a:r>
              <a:rPr lang="en-IN" dirty="0">
                <a:latin typeface="Cambria" pitchFamily="18" charset="0"/>
                <a:ea typeface="Cambria" pitchFamily="18" charset="0"/>
              </a:rPr>
              <a:t>of drugs and medical devices to end consumers, on the other hand, is heavily regulated . </a:t>
            </a:r>
            <a:endParaRPr lang="en-IN" dirty="0" smtClean="0">
              <a:latin typeface="Cambria" pitchFamily="18" charset="0"/>
              <a:ea typeface="Cambria" pitchFamily="18" charset="0"/>
            </a:endParaRPr>
          </a:p>
          <a:p>
            <a:pPr>
              <a:buFont typeface="Wingdings" pitchFamily="2" charset="2"/>
              <a:buChar char="v"/>
            </a:pPr>
            <a:r>
              <a:rPr lang="en-IN" b="1" i="1" dirty="0" smtClean="0">
                <a:solidFill>
                  <a:srgbClr val="0070C0"/>
                </a:solidFill>
                <a:latin typeface="Cambria" pitchFamily="18" charset="0"/>
                <a:ea typeface="Cambria" pitchFamily="18" charset="0"/>
              </a:rPr>
              <a:t>The </a:t>
            </a:r>
            <a:r>
              <a:rPr lang="en-IN" b="1" i="1" dirty="0">
                <a:solidFill>
                  <a:srgbClr val="0070C0"/>
                </a:solidFill>
                <a:latin typeface="Cambria" pitchFamily="18" charset="0"/>
                <a:ea typeface="Cambria" pitchFamily="18" charset="0"/>
              </a:rPr>
              <a:t>Central Government had published a set of guidelines </a:t>
            </a:r>
            <a:r>
              <a:rPr lang="en-IN" dirty="0">
                <a:latin typeface="Cambria" pitchFamily="18" charset="0"/>
                <a:ea typeface="Cambria" pitchFamily="18" charset="0"/>
              </a:rPr>
              <a:t>in December 2014 called “Uniform Code of Pharmaceutical Marketing Practices” (“UCPMP”) as guidance to the industry for promotion and marketing of drugs and medical devices. </a:t>
            </a:r>
          </a:p>
          <a:p>
            <a:pPr>
              <a:buFont typeface="Wingdings" pitchFamily="2" charset="2"/>
              <a:buChar char="v"/>
            </a:pPr>
            <a:endParaRPr lang="en-IN" dirty="0">
              <a:latin typeface="Cambria" pitchFamily="18" charset="0"/>
              <a:ea typeface="Cambria" pitchFamily="18" charset="0"/>
            </a:endParaRPr>
          </a:p>
        </p:txBody>
      </p:sp>
    </p:spTree>
    <p:extLst>
      <p:ext uri="{BB962C8B-B14F-4D97-AF65-F5344CB8AC3E}">
        <p14:creationId xmlns:p14="http://schemas.microsoft.com/office/powerpoint/2010/main" val="25631681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Courier New" pitchFamily="49" charset="0"/>
              <a:buChar char="o"/>
            </a:pPr>
            <a:endParaRPr lang="en-US" b="1" dirty="0" smtClean="0">
              <a:latin typeface="Cambria" pitchFamily="18" charset="0"/>
              <a:ea typeface="Cambria" pitchFamily="18" charset="0"/>
            </a:endParaRPr>
          </a:p>
          <a:p>
            <a:r>
              <a:rPr lang="en-IN" dirty="0">
                <a:latin typeface="Cambria" pitchFamily="18" charset="0"/>
                <a:ea typeface="Cambria" pitchFamily="18" charset="0"/>
              </a:rPr>
              <a:t>4.2 The medical representatives must at all times maintain a high standard of ethical conduct in the discharge of their duties. They must comply with all relevant requirements of the Code. </a:t>
            </a:r>
            <a:endParaRPr lang="en-IN" dirty="0" smtClean="0">
              <a:latin typeface="Cambria" pitchFamily="18" charset="0"/>
              <a:ea typeface="Cambria" pitchFamily="18" charset="0"/>
            </a:endParaRPr>
          </a:p>
          <a:p>
            <a:endParaRPr lang="en-IN" dirty="0">
              <a:latin typeface="Cambria" pitchFamily="18" charset="0"/>
              <a:ea typeface="Cambria" pitchFamily="18" charset="0"/>
            </a:endParaRPr>
          </a:p>
          <a:p>
            <a:r>
              <a:rPr lang="en-IN" dirty="0">
                <a:latin typeface="Cambria" pitchFamily="18" charset="0"/>
                <a:ea typeface="Cambria" pitchFamily="18" charset="0"/>
              </a:rPr>
              <a:t>4.3 The medical representatives must not employ any inducement or subterfuge to gain an interview. They must not pay, under any guise, for access to a healthcare professional.</a:t>
            </a:r>
          </a:p>
          <a:p>
            <a:pPr marL="109728" indent="0" fontAlgn="base">
              <a:buNone/>
            </a:pPr>
            <a:endParaRPr lang="en-IN" dirty="0">
              <a:latin typeface="Cambria" pitchFamily="18" charset="0"/>
              <a:ea typeface="Cambria" pitchFamily="18" charset="0"/>
            </a:endParaRPr>
          </a:p>
        </p:txBody>
      </p:sp>
      <p:sp>
        <p:nvSpPr>
          <p:cNvPr id="4" name="Title 3"/>
          <p:cNvSpPr>
            <a:spLocks noGrp="1"/>
          </p:cNvSpPr>
          <p:nvPr>
            <p:ph type="title"/>
          </p:nvPr>
        </p:nvSpPr>
        <p:spPr>
          <a:xfrm>
            <a:off x="609600" y="274638"/>
            <a:ext cx="10972800" cy="2041050"/>
          </a:xfrm>
        </p:spPr>
        <p:txBody>
          <a:bodyPr>
            <a:normAutofit fontScale="90000"/>
          </a:bodyPr>
          <a:lstStyle/>
          <a:p>
            <a:pPr algn="ctr"/>
            <a:r>
              <a:rPr lang="en-IN" dirty="0">
                <a:effectLst/>
              </a:rPr>
              <a:t> </a:t>
            </a:r>
            <a:br>
              <a:rPr lang="en-IN" dirty="0">
                <a:effectLst/>
              </a:rPr>
            </a:br>
            <a:r>
              <a:rPr lang="en-IN" dirty="0">
                <a:solidFill>
                  <a:srgbClr val="C00000"/>
                </a:solidFill>
                <a:effectLst/>
                <a:latin typeface="Algerian" pitchFamily="82" charset="0"/>
              </a:rPr>
              <a:t>Important and Relevant Clauses pertaining to </a:t>
            </a:r>
            <a:r>
              <a:rPr lang="en-IN" dirty="0" smtClean="0">
                <a:solidFill>
                  <a:srgbClr val="C00000"/>
                </a:solidFill>
                <a:effectLst/>
                <a:latin typeface="Algerian" pitchFamily="82" charset="0"/>
              </a:rPr>
              <a:t>MSR</a:t>
            </a:r>
            <a:r>
              <a:rPr lang="en-IN" dirty="0">
                <a:effectLst/>
              </a:rPr>
              <a:t/>
            </a:r>
            <a:br>
              <a:rPr lang="en-IN" dirty="0">
                <a:effectLst/>
              </a:rPr>
            </a:br>
            <a:r>
              <a:rPr lang="en-IN" dirty="0">
                <a:effectLst/>
              </a:rPr>
              <a:t/>
            </a:r>
            <a:br>
              <a:rPr lang="en-IN" dirty="0">
                <a:effectLst/>
              </a:rPr>
            </a:br>
            <a:endParaRPr lang="en-IN" dirty="0">
              <a:latin typeface="Algerian" pitchFamily="82" charset="0"/>
            </a:endParaRPr>
          </a:p>
        </p:txBody>
      </p:sp>
    </p:spTree>
    <p:extLst>
      <p:ext uri="{BB962C8B-B14F-4D97-AF65-F5344CB8AC3E}">
        <p14:creationId xmlns:p14="http://schemas.microsoft.com/office/powerpoint/2010/main" val="3515404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47500" lnSpcReduction="20000"/>
          </a:bodyPr>
          <a:lstStyle/>
          <a:p>
            <a:pPr marL="109728" indent="0" fontAlgn="base">
              <a:buNone/>
            </a:pPr>
            <a:r>
              <a:rPr lang="en-IN" b="1" i="1" dirty="0" smtClean="0">
                <a:latin typeface="Cambria" pitchFamily="18" charset="0"/>
                <a:ea typeface="Cambria" pitchFamily="18" charset="0"/>
              </a:rPr>
              <a:t>	</a:t>
            </a:r>
          </a:p>
          <a:p>
            <a:pPr>
              <a:buFont typeface="Wingdings" pitchFamily="2" charset="2"/>
              <a:buChar char="q"/>
            </a:pPr>
            <a:r>
              <a:rPr lang="en-IN" sz="3400" b="1" dirty="0">
                <a:latin typeface="Cambria" pitchFamily="18" charset="0"/>
                <a:ea typeface="Cambria" pitchFamily="18" charset="0"/>
              </a:rPr>
              <a:t>8.1 Gifts:</a:t>
            </a:r>
            <a:r>
              <a:rPr lang="en-IN" sz="3400" dirty="0">
                <a:latin typeface="Cambria" pitchFamily="18" charset="0"/>
                <a:ea typeface="Cambria" pitchFamily="18" charset="0"/>
              </a:rPr>
              <a:t> No gift should be offered or provided for personal benefit of any healthcare professional or family member (both immediate and extended) by any pharmaceutical company or its agent i.e. distributors, wholesalers, retailers, etc. Similarly, no pecuniary advantage or benefit in kind may be offered, supplied, or promised to any person qualified to prescribe or supply drugs, by any pharmaceutical company or its agent i.e. distributors, wholesalers, retailers, etc. </a:t>
            </a:r>
            <a:endParaRPr lang="en-IN" sz="3400" dirty="0" smtClean="0">
              <a:latin typeface="Cambria" pitchFamily="18" charset="0"/>
              <a:ea typeface="Cambria" pitchFamily="18" charset="0"/>
            </a:endParaRPr>
          </a:p>
          <a:p>
            <a:pPr>
              <a:buFont typeface="Wingdings" pitchFamily="2" charset="2"/>
              <a:buChar char="q"/>
            </a:pPr>
            <a:endParaRPr lang="en-IN" sz="3400" dirty="0">
              <a:latin typeface="Cambria" pitchFamily="18" charset="0"/>
              <a:ea typeface="Cambria" pitchFamily="18" charset="0"/>
            </a:endParaRPr>
          </a:p>
          <a:p>
            <a:pPr>
              <a:buFont typeface="Wingdings" pitchFamily="2" charset="2"/>
              <a:buChar char="q"/>
            </a:pPr>
            <a:r>
              <a:rPr lang="en-IN" sz="3400" b="1" dirty="0">
                <a:latin typeface="Cambria" pitchFamily="18" charset="0"/>
                <a:ea typeface="Cambria" pitchFamily="18" charset="0"/>
              </a:rPr>
              <a:t>8.2 Travel</a:t>
            </a:r>
            <a:r>
              <a:rPr lang="en-IN" sz="3400" dirty="0">
                <a:latin typeface="Cambria" pitchFamily="18" charset="0"/>
                <a:ea typeface="Cambria" pitchFamily="18" charset="0"/>
              </a:rPr>
              <a:t>: Companies or their representatives, or any person acting on their behalf, should not extend travel facilities inside or outside the country, including rail, air, ship, cruise tickets, paid vacations, etc., to healthcare professionals or their family members (both immediate and extended) for attending conferences, seminars, workshops etc., unless the person is a speaker for a CME  </a:t>
            </a:r>
            <a:r>
              <a:rPr lang="en-IN" sz="3400" dirty="0"/>
              <a:t>Program. </a:t>
            </a:r>
          </a:p>
          <a:p>
            <a:pPr marL="109728" indent="0" fontAlgn="base">
              <a:buNone/>
            </a:pPr>
            <a:endParaRPr lang="en-IN" dirty="0"/>
          </a:p>
        </p:txBody>
      </p:sp>
      <p:sp>
        <p:nvSpPr>
          <p:cNvPr id="4" name="Title 3"/>
          <p:cNvSpPr>
            <a:spLocks noGrp="1"/>
          </p:cNvSpPr>
          <p:nvPr>
            <p:ph type="title"/>
          </p:nvPr>
        </p:nvSpPr>
        <p:spPr/>
        <p:txBody>
          <a:bodyPr>
            <a:normAutofit fontScale="90000"/>
          </a:bodyPr>
          <a:lstStyle/>
          <a:p>
            <a:pPr algn="ctr"/>
            <a:r>
              <a:rPr lang="en-IN" dirty="0">
                <a:solidFill>
                  <a:srgbClr val="C00000"/>
                </a:solidFill>
                <a:effectLst/>
                <a:latin typeface="Algerian" pitchFamily="82" charset="0"/>
              </a:rPr>
              <a:t/>
            </a:r>
            <a:br>
              <a:rPr lang="en-IN" dirty="0">
                <a:solidFill>
                  <a:srgbClr val="C00000"/>
                </a:solidFill>
                <a:effectLst/>
                <a:latin typeface="Algerian" pitchFamily="82" charset="0"/>
              </a:rPr>
            </a:br>
            <a:r>
              <a:rPr lang="en-IN" sz="3100" dirty="0" smtClean="0">
                <a:solidFill>
                  <a:srgbClr val="C00000"/>
                </a:solidFill>
                <a:effectLst/>
                <a:latin typeface="Algerian" pitchFamily="82" charset="0"/>
              </a:rPr>
              <a:t>Clause </a:t>
            </a:r>
            <a:r>
              <a:rPr lang="en-IN" sz="3100" dirty="0" smtClean="0">
                <a:solidFill>
                  <a:srgbClr val="C00000"/>
                </a:solidFill>
                <a:effectLst/>
                <a:latin typeface="Algerian" pitchFamily="82" charset="0"/>
              </a:rPr>
              <a:t>8, </a:t>
            </a:r>
            <a:r>
              <a:rPr lang="en-IN" sz="3100" dirty="0">
                <a:solidFill>
                  <a:srgbClr val="C00000"/>
                </a:solidFill>
                <a:effectLst/>
                <a:latin typeface="Algerian" pitchFamily="82" charset="0"/>
              </a:rPr>
              <a:t>Relationship with Healthcare Professionals </a:t>
            </a:r>
            <a:r>
              <a:rPr lang="en-IN" dirty="0">
                <a:effectLst/>
              </a:rPr>
              <a:t/>
            </a:r>
            <a:br>
              <a:rPr lang="en-IN" dirty="0">
                <a:effectLst/>
              </a:rPr>
            </a:br>
            <a:r>
              <a:rPr lang="en-IN" dirty="0">
                <a:solidFill>
                  <a:srgbClr val="C00000"/>
                </a:solidFill>
                <a:effectLst/>
                <a:latin typeface="Algerian" pitchFamily="82" charset="0"/>
              </a:rPr>
              <a:t/>
            </a:r>
            <a:br>
              <a:rPr lang="en-IN" dirty="0">
                <a:solidFill>
                  <a:srgbClr val="C00000"/>
                </a:solidFill>
                <a:effectLst/>
                <a:latin typeface="Algerian" pitchFamily="82" charset="0"/>
              </a:rPr>
            </a:br>
            <a:endParaRPr lang="en-IN" dirty="0">
              <a:solidFill>
                <a:srgbClr val="C00000"/>
              </a:solidFill>
              <a:latin typeface="Algerian" pitchFamily="82" charset="0"/>
            </a:endParaRPr>
          </a:p>
        </p:txBody>
      </p:sp>
      <p:sp>
        <p:nvSpPr>
          <p:cNvPr id="3" name="Content Placeholder 2"/>
          <p:cNvSpPr>
            <a:spLocks noGrp="1"/>
          </p:cNvSpPr>
          <p:nvPr>
            <p:ph sz="half" idx="2"/>
          </p:nvPr>
        </p:nvSpPr>
        <p:spPr/>
        <p:txBody>
          <a:bodyPr>
            <a:normAutofit fontScale="47500" lnSpcReduction="20000"/>
          </a:bodyPr>
          <a:lstStyle/>
          <a:p>
            <a:endParaRPr lang="en-US" dirty="0" smtClean="0"/>
          </a:p>
          <a:p>
            <a:pPr>
              <a:buFont typeface="Wingdings" pitchFamily="2" charset="2"/>
              <a:buChar char="q"/>
            </a:pPr>
            <a:r>
              <a:rPr lang="en-IN" sz="4200" b="1" dirty="0">
                <a:latin typeface="Cambria" pitchFamily="18" charset="0"/>
                <a:ea typeface="Cambria" pitchFamily="18" charset="0"/>
              </a:rPr>
              <a:t>8.3 Hospitality: </a:t>
            </a:r>
            <a:r>
              <a:rPr lang="en-IN" sz="4200" dirty="0">
                <a:latin typeface="Cambria" pitchFamily="18" charset="0"/>
                <a:ea typeface="Cambria" pitchFamily="18" charset="0"/>
              </a:rPr>
              <a:t>Companies or their representatives, or any person acting on their behalf, should not extend hospitality like hotel stay, expensive cuisine, resort accommodation etc., to healthcare professionals or their family </a:t>
            </a:r>
            <a:r>
              <a:rPr lang="en-IN" sz="4200" b="1" dirty="0">
                <a:latin typeface="Cambria" pitchFamily="18" charset="0"/>
                <a:ea typeface="Cambria" pitchFamily="18" charset="0"/>
              </a:rPr>
              <a:t>members</a:t>
            </a:r>
            <a:r>
              <a:rPr lang="en-IN" sz="4200" dirty="0">
                <a:latin typeface="Cambria" pitchFamily="18" charset="0"/>
                <a:ea typeface="Cambria" pitchFamily="18" charset="0"/>
              </a:rPr>
              <a:t> (both immediate and extended) unless the person is a speaker for a CME  program.</a:t>
            </a:r>
          </a:p>
          <a:p>
            <a:pPr>
              <a:buFont typeface="Wingdings" pitchFamily="2" charset="2"/>
              <a:buChar char="q"/>
            </a:pPr>
            <a:r>
              <a:rPr lang="en-IN" sz="4200" b="1" dirty="0">
                <a:latin typeface="Cambria" pitchFamily="18" charset="0"/>
                <a:ea typeface="Cambria" pitchFamily="18" charset="0"/>
              </a:rPr>
              <a:t> 8.4 Monetary Grants</a:t>
            </a:r>
            <a:r>
              <a:rPr lang="en-IN" sz="4200" dirty="0">
                <a:latin typeface="Cambria" pitchFamily="18" charset="0"/>
                <a:ea typeface="Cambria" pitchFamily="18" charset="0"/>
              </a:rPr>
              <a:t>: Companies or their representatives should not pay cash or monetary grant to any healthcare professional or their family members (both immediate and extended) under any pretext. Where any item missing, the Code as per the Indian Medical Council (MCI)</a:t>
            </a:r>
          </a:p>
          <a:p>
            <a:endParaRPr lang="en-IN" b="1" dirty="0"/>
          </a:p>
        </p:txBody>
      </p:sp>
    </p:spTree>
    <p:extLst>
      <p:ext uri="{BB962C8B-B14F-4D97-AF65-F5344CB8AC3E}">
        <p14:creationId xmlns:p14="http://schemas.microsoft.com/office/powerpoint/2010/main" val="28702231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idx="4294967295"/>
          </p:nvPr>
        </p:nvSpPr>
        <p:spPr>
          <a:xfrm>
            <a:off x="3494088" y="353250"/>
            <a:ext cx="8697912" cy="4535488"/>
          </a:xfrm>
        </p:spPr>
        <p:txBody>
          <a:bodyPr>
            <a:normAutofit/>
          </a:bodyPr>
          <a:lstStyle/>
          <a:p>
            <a:pPr algn="ctr"/>
            <a:r>
              <a:rPr lang="en-US" sz="6000" dirty="0">
                <a:solidFill>
                  <a:schemeClr val="accent1">
                    <a:lumMod val="50000"/>
                  </a:schemeClr>
                </a:solidFill>
                <a:latin typeface="Algerian" panose="04020705040A02060702" pitchFamily="82" charset="0"/>
              </a:rPr>
              <a:t>THANK YOU</a:t>
            </a:r>
            <a:r>
              <a:rPr lang="en-IN" sz="6000" dirty="0">
                <a:solidFill>
                  <a:schemeClr val="accent1">
                    <a:lumMod val="50000"/>
                  </a:schemeClr>
                </a:solidFill>
                <a:latin typeface="Algerian" panose="04020705040A02060702" pitchFamily="82" charset="0"/>
              </a:rPr>
              <a:t/>
            </a:r>
            <a:br>
              <a:rPr lang="en-IN" sz="6000" dirty="0">
                <a:solidFill>
                  <a:schemeClr val="accent1">
                    <a:lumMod val="50000"/>
                  </a:schemeClr>
                </a:solidFill>
                <a:latin typeface="Algerian" panose="04020705040A02060702" pitchFamily="82" charset="0"/>
              </a:rPr>
            </a:br>
            <a:r>
              <a:rPr lang="en-IN" sz="6000" dirty="0">
                <a:solidFill>
                  <a:schemeClr val="accent1">
                    <a:lumMod val="50000"/>
                  </a:schemeClr>
                </a:solidFill>
                <a:latin typeface="Algerian" panose="04020705040A02060702" pitchFamily="82" charset="0"/>
              </a:rPr>
              <a:t/>
            </a:r>
            <a:br>
              <a:rPr lang="en-IN" sz="6000" dirty="0">
                <a:solidFill>
                  <a:schemeClr val="accent1">
                    <a:lumMod val="50000"/>
                  </a:schemeClr>
                </a:solidFill>
                <a:latin typeface="Algerian" panose="04020705040A02060702" pitchFamily="82" charset="0"/>
              </a:rPr>
            </a:br>
            <a:endParaRPr lang="en-IN" sz="6000" dirty="0"/>
          </a:p>
        </p:txBody>
      </p:sp>
    </p:spTree>
    <p:extLst>
      <p:ext uri="{BB962C8B-B14F-4D97-AF65-F5344CB8AC3E}">
        <p14:creationId xmlns:p14="http://schemas.microsoft.com/office/powerpoint/2010/main" val="104128920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641</TotalTime>
  <Words>757</Words>
  <Application>Microsoft Office PowerPoint</Application>
  <PresentationFormat>Custom</PresentationFormat>
  <Paragraphs>81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Concourse</vt:lpstr>
      <vt:lpstr>IT Enabled Medical Sales Representative   Module 1 Course Code:-MSR3021 TOPIC:- </vt:lpstr>
      <vt:lpstr>UNIQUENESS OF PHARMACEUTICALS SELLING:       </vt:lpstr>
      <vt:lpstr>SKILLS   </vt:lpstr>
      <vt:lpstr> 4  PILLARS OF COMMUNICATION SKILL   </vt:lpstr>
      <vt:lpstr>4  PILLARS OF COMMUNICATION SKILL  </vt:lpstr>
      <vt:lpstr>Uniform Code for Pharmaceutical Marketing Practices (UCPMP) 2024    </vt:lpstr>
      <vt:lpstr>  Important and Relevant Clauses pertaining to MSR  </vt:lpstr>
      <vt:lpstr> Clause 8, Relationship with Healthcare Professionals   </vt:lpstr>
      <vt:lpstr>THANK YOU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 Enabled Medical Sales Representative   Module 1 Orientation Module TOPIC:- </dc:title>
  <dc:creator>DELL</dc:creator>
  <cp:lastModifiedBy>ismail - [2010]</cp:lastModifiedBy>
  <cp:revision>83</cp:revision>
  <dcterms:created xsi:type="dcterms:W3CDTF">2024-03-27T03:39:30Z</dcterms:created>
  <dcterms:modified xsi:type="dcterms:W3CDTF">2024-06-10T19:27:37Z</dcterms:modified>
</cp:coreProperties>
</file>